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2" r:id="rId7"/>
    <p:sldId id="263" r:id="rId8"/>
    <p:sldId id="264" r:id="rId9"/>
    <p:sldId id="265" r:id="rId10"/>
    <p:sldId id="261" r:id="rId11"/>
    <p:sldId id="266" r:id="rId12"/>
    <p:sldId id="268" r:id="rId13"/>
    <p:sldId id="267" r:id="rId14"/>
    <p:sldId id="269" r:id="rId15"/>
    <p:sldId id="272" r:id="rId16"/>
    <p:sldId id="274" r:id="rId17"/>
    <p:sldId id="273" r:id="rId18"/>
    <p:sldId id="271" r:id="rId19"/>
    <p:sldId id="27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46" autoAdjust="0"/>
    <p:restoredTop sz="94660"/>
  </p:normalViewPr>
  <p:slideViewPr>
    <p:cSldViewPr>
      <p:cViewPr varScale="1">
        <p:scale>
          <a:sx n="122" d="100"/>
          <a:sy n="122" d="100"/>
        </p:scale>
        <p:origin x="-130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96F320-A806-4FB1-889A-92EB0462FF49}" type="datetimeFigureOut">
              <a:rPr lang="en-US" smtClean="0"/>
              <a:t>1/14/2016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4B9945-9854-4FDD-B239-D057EBA64DDB}" type="slidenum">
              <a:rPr lang="en-US" smtClean="0"/>
              <a:t>‹#›</a:t>
            </a:fld>
            <a:endParaRPr lang="en-US"/>
          </a:p>
        </p:txBody>
      </p:sp>
    </p:spTree>
    <p:extLst>
      <p:ext uri="{BB962C8B-B14F-4D97-AF65-F5344CB8AC3E}">
        <p14:creationId xmlns:p14="http://schemas.microsoft.com/office/powerpoint/2010/main" val="50152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B9945-9854-4FDD-B239-D057EBA64DDB}" type="slidenum">
              <a:rPr lang="en-US" smtClean="0"/>
              <a:t>5</a:t>
            </a:fld>
            <a:endParaRPr lang="en-US"/>
          </a:p>
        </p:txBody>
      </p:sp>
    </p:spTree>
    <p:extLst>
      <p:ext uri="{BB962C8B-B14F-4D97-AF65-F5344CB8AC3E}">
        <p14:creationId xmlns:p14="http://schemas.microsoft.com/office/powerpoint/2010/main" val="2895662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035FA8-6E21-4D58-A008-B0AC686E3F97}"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4CD23-5F65-4B4C-8121-4556C429E5AF}" type="slidenum">
              <a:rPr lang="en-US" smtClean="0"/>
              <a:t>‹#›</a:t>
            </a:fld>
            <a:endParaRPr lang="en-US"/>
          </a:p>
        </p:txBody>
      </p:sp>
    </p:spTree>
    <p:extLst>
      <p:ext uri="{BB962C8B-B14F-4D97-AF65-F5344CB8AC3E}">
        <p14:creationId xmlns:p14="http://schemas.microsoft.com/office/powerpoint/2010/main" val="3956404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035FA8-6E21-4D58-A008-B0AC686E3F97}"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4CD23-5F65-4B4C-8121-4556C429E5AF}" type="slidenum">
              <a:rPr lang="en-US" smtClean="0"/>
              <a:t>‹#›</a:t>
            </a:fld>
            <a:endParaRPr lang="en-US"/>
          </a:p>
        </p:txBody>
      </p:sp>
    </p:spTree>
    <p:extLst>
      <p:ext uri="{BB962C8B-B14F-4D97-AF65-F5344CB8AC3E}">
        <p14:creationId xmlns:p14="http://schemas.microsoft.com/office/powerpoint/2010/main" val="1423608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035FA8-6E21-4D58-A008-B0AC686E3F97}"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4CD23-5F65-4B4C-8121-4556C429E5AF}" type="slidenum">
              <a:rPr lang="en-US" smtClean="0"/>
              <a:t>‹#›</a:t>
            </a:fld>
            <a:endParaRPr lang="en-US"/>
          </a:p>
        </p:txBody>
      </p:sp>
    </p:spTree>
    <p:extLst>
      <p:ext uri="{BB962C8B-B14F-4D97-AF65-F5344CB8AC3E}">
        <p14:creationId xmlns:p14="http://schemas.microsoft.com/office/powerpoint/2010/main" val="3607456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035FA8-6E21-4D58-A008-B0AC686E3F97}"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4CD23-5F65-4B4C-8121-4556C429E5AF}" type="slidenum">
              <a:rPr lang="en-US" smtClean="0"/>
              <a:t>‹#›</a:t>
            </a:fld>
            <a:endParaRPr lang="en-US"/>
          </a:p>
        </p:txBody>
      </p:sp>
    </p:spTree>
    <p:extLst>
      <p:ext uri="{BB962C8B-B14F-4D97-AF65-F5344CB8AC3E}">
        <p14:creationId xmlns:p14="http://schemas.microsoft.com/office/powerpoint/2010/main" val="319872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035FA8-6E21-4D58-A008-B0AC686E3F97}"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4CD23-5F65-4B4C-8121-4556C429E5AF}" type="slidenum">
              <a:rPr lang="en-US" smtClean="0"/>
              <a:t>‹#›</a:t>
            </a:fld>
            <a:endParaRPr lang="en-US"/>
          </a:p>
        </p:txBody>
      </p:sp>
    </p:spTree>
    <p:extLst>
      <p:ext uri="{BB962C8B-B14F-4D97-AF65-F5344CB8AC3E}">
        <p14:creationId xmlns:p14="http://schemas.microsoft.com/office/powerpoint/2010/main" val="726696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035FA8-6E21-4D58-A008-B0AC686E3F97}"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4CD23-5F65-4B4C-8121-4556C429E5AF}" type="slidenum">
              <a:rPr lang="en-US" smtClean="0"/>
              <a:t>‹#›</a:t>
            </a:fld>
            <a:endParaRPr lang="en-US"/>
          </a:p>
        </p:txBody>
      </p:sp>
    </p:spTree>
    <p:extLst>
      <p:ext uri="{BB962C8B-B14F-4D97-AF65-F5344CB8AC3E}">
        <p14:creationId xmlns:p14="http://schemas.microsoft.com/office/powerpoint/2010/main" val="13633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035FA8-6E21-4D58-A008-B0AC686E3F97}"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E4CD23-5F65-4B4C-8121-4556C429E5AF}" type="slidenum">
              <a:rPr lang="en-US" smtClean="0"/>
              <a:t>‹#›</a:t>
            </a:fld>
            <a:endParaRPr lang="en-US"/>
          </a:p>
        </p:txBody>
      </p:sp>
    </p:spTree>
    <p:extLst>
      <p:ext uri="{BB962C8B-B14F-4D97-AF65-F5344CB8AC3E}">
        <p14:creationId xmlns:p14="http://schemas.microsoft.com/office/powerpoint/2010/main" val="2279578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035FA8-6E21-4D58-A008-B0AC686E3F97}"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E4CD23-5F65-4B4C-8121-4556C429E5AF}" type="slidenum">
              <a:rPr lang="en-US" smtClean="0"/>
              <a:t>‹#›</a:t>
            </a:fld>
            <a:endParaRPr lang="en-US"/>
          </a:p>
        </p:txBody>
      </p:sp>
    </p:spTree>
    <p:extLst>
      <p:ext uri="{BB962C8B-B14F-4D97-AF65-F5344CB8AC3E}">
        <p14:creationId xmlns:p14="http://schemas.microsoft.com/office/powerpoint/2010/main" val="2633862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035FA8-6E21-4D58-A008-B0AC686E3F97}"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E4CD23-5F65-4B4C-8121-4556C429E5AF}" type="slidenum">
              <a:rPr lang="en-US" smtClean="0"/>
              <a:t>‹#›</a:t>
            </a:fld>
            <a:endParaRPr lang="en-US"/>
          </a:p>
        </p:txBody>
      </p:sp>
    </p:spTree>
    <p:extLst>
      <p:ext uri="{BB962C8B-B14F-4D97-AF65-F5344CB8AC3E}">
        <p14:creationId xmlns:p14="http://schemas.microsoft.com/office/powerpoint/2010/main" val="3595884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035FA8-6E21-4D58-A008-B0AC686E3F97}"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4CD23-5F65-4B4C-8121-4556C429E5AF}" type="slidenum">
              <a:rPr lang="en-US" smtClean="0"/>
              <a:t>‹#›</a:t>
            </a:fld>
            <a:endParaRPr lang="en-US"/>
          </a:p>
        </p:txBody>
      </p:sp>
    </p:spTree>
    <p:extLst>
      <p:ext uri="{BB962C8B-B14F-4D97-AF65-F5344CB8AC3E}">
        <p14:creationId xmlns:p14="http://schemas.microsoft.com/office/powerpoint/2010/main" val="38326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035FA8-6E21-4D58-A008-B0AC686E3F97}"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4CD23-5F65-4B4C-8121-4556C429E5AF}" type="slidenum">
              <a:rPr lang="en-US" smtClean="0"/>
              <a:t>‹#›</a:t>
            </a:fld>
            <a:endParaRPr lang="en-US"/>
          </a:p>
        </p:txBody>
      </p:sp>
    </p:spTree>
    <p:extLst>
      <p:ext uri="{BB962C8B-B14F-4D97-AF65-F5344CB8AC3E}">
        <p14:creationId xmlns:p14="http://schemas.microsoft.com/office/powerpoint/2010/main" val="3200593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035FA8-6E21-4D58-A008-B0AC686E3F97}" type="datetimeFigureOut">
              <a:rPr lang="en-US" smtClean="0"/>
              <a:t>1/14/2016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E4CD23-5F65-4B4C-8121-4556C429E5AF}" type="slidenum">
              <a:rPr lang="en-US" smtClean="0"/>
              <a:t>‹#›</a:t>
            </a:fld>
            <a:endParaRPr lang="en-US"/>
          </a:p>
        </p:txBody>
      </p:sp>
    </p:spTree>
    <p:extLst>
      <p:ext uri="{BB962C8B-B14F-4D97-AF65-F5344CB8AC3E}">
        <p14:creationId xmlns:p14="http://schemas.microsoft.com/office/powerpoint/2010/main" val="961439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8.xml"/><Relationship Id="rId6" Type="http://schemas.openxmlformats.org/officeDocument/2006/relationships/image" Target="../media/image31.jpg"/><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image" Target="../media/image39.jpeg"/><Relationship Id="rId1" Type="http://schemas.openxmlformats.org/officeDocument/2006/relationships/slideLayout" Target="../slideLayouts/slideLayout6.xml"/><Relationship Id="rId5" Type="http://schemas.openxmlformats.org/officeDocument/2006/relationships/image" Target="../media/image41.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g"/><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4.emf"/><Relationship Id="rId5" Type="http://schemas.openxmlformats.org/officeDocument/2006/relationships/oleObject" Target="../embeddings/Microsoft_Excel_97-2003_Worksheet2.xls"/><Relationship Id="rId4" Type="http://schemas.openxmlformats.org/officeDocument/2006/relationships/image" Target="../media/image23.wmf"/></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0199"/>
            <a:ext cx="7924800" cy="762001"/>
          </a:xfrm>
        </p:spPr>
        <p:txBody>
          <a:bodyPr>
            <a:normAutofit/>
          </a:bodyPr>
          <a:lstStyle/>
          <a:p>
            <a:r>
              <a:rPr lang="en-US" sz="4000" dirty="0" smtClean="0"/>
              <a:t>American Pyrotechnics Association</a:t>
            </a:r>
            <a:endParaRPr lang="en-US" sz="4000" dirty="0"/>
          </a:p>
        </p:txBody>
      </p:sp>
      <p:sp>
        <p:nvSpPr>
          <p:cNvPr id="3" name="Subtitle 2"/>
          <p:cNvSpPr>
            <a:spLocks noGrp="1"/>
          </p:cNvSpPr>
          <p:nvPr>
            <p:ph type="subTitle" idx="1"/>
          </p:nvPr>
        </p:nvSpPr>
        <p:spPr>
          <a:xfrm>
            <a:off x="1600200" y="5867400"/>
            <a:ext cx="7086600" cy="533400"/>
          </a:xfrm>
        </p:spPr>
        <p:txBody>
          <a:bodyPr>
            <a:normAutofit/>
          </a:bodyPr>
          <a:lstStyle/>
          <a:p>
            <a:pPr algn="r"/>
            <a:r>
              <a:rPr lang="en-US" sz="2800" b="1" i="1" dirty="0" smtClean="0">
                <a:solidFill>
                  <a:srgbClr val="C00000"/>
                </a:solidFill>
              </a:rPr>
              <a:t>Preserving &amp; Promoting an American Tradition</a:t>
            </a:r>
            <a:endParaRPr lang="en-US" sz="2800" b="1" i="1" dirty="0">
              <a:solidFill>
                <a:srgbClr val="C0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304800"/>
            <a:ext cx="2895600" cy="12192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297" y="2496023"/>
            <a:ext cx="2466975" cy="16764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2424473"/>
            <a:ext cx="1981200" cy="1658706"/>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8145" y="4083013"/>
            <a:ext cx="2438400" cy="1431967"/>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0" y="2667000"/>
            <a:ext cx="2895600" cy="243696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5109" y="4172423"/>
            <a:ext cx="2438400" cy="1466377"/>
          </a:xfrm>
          <a:prstGeom prst="rect">
            <a:avLst/>
          </a:prstGeom>
          <a:ln>
            <a:noFill/>
          </a:ln>
        </p:spPr>
      </p:pic>
    </p:spTree>
    <p:extLst>
      <p:ext uri="{BB962C8B-B14F-4D97-AF65-F5344CB8AC3E}">
        <p14:creationId xmlns:p14="http://schemas.microsoft.com/office/powerpoint/2010/main" val="3843934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609600"/>
            <a:ext cx="7321550" cy="1066800"/>
          </a:xfrm>
        </p:spPr>
        <p:txBody>
          <a:bodyPr>
            <a:noAutofit/>
          </a:bodyPr>
          <a:lstStyle/>
          <a:p>
            <a:pPr marL="0" indent="0" algn="r">
              <a:buNone/>
            </a:pPr>
            <a:r>
              <a:rPr lang="en-US" sz="4400" b="1" u="sng" dirty="0" smtClean="0">
                <a:solidFill>
                  <a:srgbClr val="C00000"/>
                </a:solidFill>
                <a:effectLst>
                  <a:outerShdw blurRad="38100" dist="38100" dir="2700000" algn="tl">
                    <a:srgbClr val="000000">
                      <a:alpha val="43137"/>
                    </a:srgbClr>
                  </a:outerShdw>
                </a:effectLst>
              </a:rPr>
              <a:t>NETWORKING</a:t>
            </a:r>
            <a:r>
              <a:rPr lang="en-US" sz="4400" b="1" u="sng" dirty="0" smtClean="0">
                <a:solidFill>
                  <a:srgbClr val="C00000"/>
                </a:solidFill>
              </a:rPr>
              <a:t> </a:t>
            </a:r>
            <a:endParaRPr lang="en-US" sz="4400" b="1" dirty="0"/>
          </a:p>
        </p:txBody>
      </p:sp>
      <p:sp>
        <p:nvSpPr>
          <p:cNvPr id="4" name="Text Placeholder 3"/>
          <p:cNvSpPr>
            <a:spLocks noGrp="1"/>
          </p:cNvSpPr>
          <p:nvPr>
            <p:ph type="body" sz="half" idx="2"/>
          </p:nvPr>
        </p:nvSpPr>
        <p:spPr>
          <a:xfrm>
            <a:off x="360218" y="1295400"/>
            <a:ext cx="5202382" cy="2438400"/>
          </a:xfrm>
        </p:spPr>
        <p:txBody>
          <a:bodyPr>
            <a:normAutofit lnSpcReduction="10000"/>
          </a:bodyPr>
          <a:lstStyle/>
          <a:p>
            <a:r>
              <a:rPr lang="en-US" sz="2800" dirty="0" smtClean="0"/>
              <a:t>APA meetings and conventions provide forums for interaction with the leaders of the U.S. fireworks industry and unique opportunities for cultivating future business ties.  </a:t>
            </a:r>
            <a:endParaRPr lang="en-US" sz="2800" dirty="0"/>
          </a:p>
        </p:txBody>
      </p:sp>
      <p:sp>
        <p:nvSpPr>
          <p:cNvPr id="5" name="Title 1"/>
          <p:cNvSpPr txBox="1">
            <a:spLocks noGrp="1"/>
          </p:cNvSpPr>
          <p:nvPr>
            <p:ph type="title"/>
          </p:nvPr>
        </p:nvSpPr>
        <p:spPr>
          <a:xfrm>
            <a:off x="470116" y="381000"/>
            <a:ext cx="3008313" cy="825500"/>
          </a:xfrm>
          <a:prstGeom prst="rect">
            <a:avLst/>
          </a:prstGeom>
        </p:spPr>
        <p:txBody>
          <a:bodyPr vert="horz" lIns="91440" tIns="45720" rIns="91440" bIns="45720" rtlCol="0" anchor="b">
            <a:normAutofit fontScale="9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US" sz="4000" dirty="0" smtClean="0"/>
              <a:t>The APA is . . .</a:t>
            </a:r>
            <a:endParaRPr lang="en-US" sz="40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2161309"/>
            <a:ext cx="2819400" cy="1905000"/>
          </a:xfrm>
          <a:prstGeom prst="rect">
            <a:avLst/>
          </a:prstGeom>
          <a:ln w="28575">
            <a:solidFill>
              <a:srgbClr val="C00000"/>
            </a:solidFill>
          </a:ln>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4218709"/>
            <a:ext cx="3276600" cy="1968694"/>
          </a:xfrm>
          <a:prstGeom prst="rect">
            <a:avLst/>
          </a:prstGeom>
          <a:ln w="28575">
            <a:solidFill>
              <a:srgbClr val="0070C0"/>
            </a:solidFill>
          </a:ln>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4273" y="4572000"/>
            <a:ext cx="1905000" cy="1615403"/>
          </a:xfrm>
          <a:prstGeom prst="rect">
            <a:avLst/>
          </a:prstGeom>
          <a:ln w="28575">
            <a:solidFill>
              <a:srgbClr val="0070C0"/>
            </a:solidFill>
          </a:ln>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218" y="3733800"/>
            <a:ext cx="1723736" cy="1382665"/>
          </a:xfrm>
          <a:prstGeom prst="rect">
            <a:avLst/>
          </a:prstGeom>
          <a:ln w="28575">
            <a:solidFill>
              <a:srgbClr val="C00000"/>
            </a:solidFill>
          </a:ln>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9273" y="3618345"/>
            <a:ext cx="1463964" cy="2159000"/>
          </a:xfrm>
          <a:prstGeom prst="rect">
            <a:avLst/>
          </a:prstGeom>
          <a:ln w="28575">
            <a:solidFill>
              <a:srgbClr val="C00000"/>
            </a:solidFill>
          </a:ln>
        </p:spPr>
      </p:pic>
    </p:spTree>
    <p:extLst>
      <p:ext uri="{BB962C8B-B14F-4D97-AF65-F5344CB8AC3E}">
        <p14:creationId xmlns:p14="http://schemas.microsoft.com/office/powerpoint/2010/main" val="2654550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1752600"/>
            <a:ext cx="5080218" cy="838200"/>
          </a:xfrm>
        </p:spPr>
        <p:txBody>
          <a:bodyPr>
            <a:normAutofit/>
          </a:bodyPr>
          <a:lstStyle/>
          <a:p>
            <a:r>
              <a:rPr lang="en-US" dirty="0" smtClean="0"/>
              <a:t>APA Members</a:t>
            </a:r>
            <a:endParaRPr lang="en-US" dirty="0"/>
          </a:p>
        </p:txBody>
      </p:sp>
      <p:sp>
        <p:nvSpPr>
          <p:cNvPr id="3" name="Subtitle 2"/>
          <p:cNvSpPr>
            <a:spLocks noGrp="1"/>
          </p:cNvSpPr>
          <p:nvPr>
            <p:ph type="subTitle" idx="1"/>
          </p:nvPr>
        </p:nvSpPr>
        <p:spPr>
          <a:xfrm>
            <a:off x="383528" y="2819400"/>
            <a:ext cx="8382000" cy="1371600"/>
          </a:xfrm>
        </p:spPr>
        <p:txBody>
          <a:bodyPr>
            <a:noAutofit/>
          </a:bodyPr>
          <a:lstStyle/>
          <a:p>
            <a:r>
              <a:rPr lang="en-US" sz="2200" dirty="0" smtClean="0">
                <a:solidFill>
                  <a:schemeClr val="tx1"/>
                </a:solidFill>
              </a:rPr>
              <a:t>Represent the entire fireworks industry – display &amp; consumer, manufacturer &amp; distributors, domestic &amp; international, companies large and small who share a dedication to safety &amp; compliance.</a:t>
            </a:r>
            <a:endParaRPr lang="en-US" sz="2200" dirty="0">
              <a:solidFill>
                <a:schemeClr val="tx1"/>
              </a:solidFill>
            </a:endParaRPr>
          </a:p>
        </p:txBody>
      </p:sp>
      <p:sp>
        <p:nvSpPr>
          <p:cNvPr id="4" name="TextBox 3"/>
          <p:cNvSpPr txBox="1"/>
          <p:nvPr/>
        </p:nvSpPr>
        <p:spPr>
          <a:xfrm>
            <a:off x="1143001" y="5638800"/>
            <a:ext cx="7634072"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en-US" sz="1600" b="1" dirty="0" smtClean="0">
                <a:solidFill>
                  <a:srgbClr val="C00000"/>
                </a:solidFill>
              </a:rPr>
              <a:t>Did you know?  </a:t>
            </a:r>
            <a:r>
              <a:rPr lang="en-US" sz="1600" dirty="0" smtClean="0"/>
              <a:t>While APA members represent approximately 85% of the U.S. industry, </a:t>
            </a:r>
          </a:p>
          <a:p>
            <a:pPr algn="r"/>
            <a:r>
              <a:rPr lang="en-US" sz="1600" dirty="0" smtClean="0"/>
              <a:t>almost a quarter have gross revenue of less than $250,000 a year?</a:t>
            </a:r>
            <a:endParaRPr lang="en-US" sz="16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81000"/>
            <a:ext cx="1981200" cy="914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0967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81000" y="2173367"/>
            <a:ext cx="8458200" cy="4293483"/>
          </a:xfrm>
          <a:prstGeom prst="rect">
            <a:avLst/>
          </a:prstGeom>
          <a:noFill/>
        </p:spPr>
        <p:txBody>
          <a:bodyPr wrap="square" rtlCol="0">
            <a:spAutoFit/>
          </a:bodyPr>
          <a:lstStyle/>
          <a:p>
            <a:r>
              <a:rPr lang="en-US" b="1" dirty="0" smtClean="0">
                <a:solidFill>
                  <a:srgbClr val="0070C0"/>
                </a:solidFill>
              </a:rPr>
              <a:t>Full </a:t>
            </a:r>
            <a:r>
              <a:rPr lang="en-US" dirty="0" smtClean="0"/>
              <a:t>– </a:t>
            </a:r>
            <a:r>
              <a:rPr lang="en-US" dirty="0"/>
              <a:t>Companies with principal place of business in the U.S. for the purpose of </a:t>
            </a:r>
          </a:p>
          <a:p>
            <a:r>
              <a:rPr lang="en-US" dirty="0"/>
              <a:t>          importing, distributing, </a:t>
            </a:r>
            <a:r>
              <a:rPr lang="en-US" dirty="0" smtClean="0"/>
              <a:t>selling, or </a:t>
            </a:r>
            <a:r>
              <a:rPr lang="en-US" dirty="0"/>
              <a:t>manufacturing fireworks.  Also includes domestic</a:t>
            </a:r>
          </a:p>
          <a:p>
            <a:r>
              <a:rPr lang="en-US" dirty="0"/>
              <a:t>          companies involved in the design &amp; production of </a:t>
            </a:r>
            <a:r>
              <a:rPr lang="en-US" dirty="0" smtClean="0"/>
              <a:t>professional fireworks </a:t>
            </a:r>
            <a:r>
              <a:rPr lang="en-US" dirty="0"/>
              <a:t>displays</a:t>
            </a:r>
            <a:r>
              <a:rPr lang="en-US" dirty="0" smtClean="0"/>
              <a:t>.</a:t>
            </a:r>
          </a:p>
          <a:p>
            <a:endParaRPr lang="en-US" dirty="0"/>
          </a:p>
          <a:p>
            <a:endParaRPr lang="en-US" sz="300" dirty="0" smtClean="0"/>
          </a:p>
          <a:p>
            <a:r>
              <a:rPr lang="en-US" b="1" dirty="0" smtClean="0">
                <a:solidFill>
                  <a:srgbClr val="0070C0"/>
                </a:solidFill>
              </a:rPr>
              <a:t>Commercial User </a:t>
            </a:r>
            <a:r>
              <a:rPr lang="en-US" dirty="0" smtClean="0"/>
              <a:t>– Theme parks &amp; theatrical productions that are commercial</a:t>
            </a:r>
          </a:p>
          <a:p>
            <a:r>
              <a:rPr lang="en-US" dirty="0" smtClean="0"/>
              <a:t>                                  users of fireworks.</a:t>
            </a:r>
          </a:p>
          <a:p>
            <a:endParaRPr lang="en-US" dirty="0" smtClean="0"/>
          </a:p>
          <a:p>
            <a:r>
              <a:rPr lang="en-US" b="1" dirty="0" smtClean="0">
                <a:solidFill>
                  <a:srgbClr val="0070C0"/>
                </a:solidFill>
              </a:rPr>
              <a:t>International</a:t>
            </a:r>
            <a:r>
              <a:rPr lang="en-US" dirty="0" smtClean="0"/>
              <a:t> – Companies with principal offices outside of the U.S. that are </a:t>
            </a:r>
          </a:p>
          <a:p>
            <a:r>
              <a:rPr lang="en-US" dirty="0" smtClean="0"/>
              <a:t>                            engaged in the manufacture and/or export of fireworks.</a:t>
            </a:r>
          </a:p>
          <a:p>
            <a:endParaRPr lang="en-US" dirty="0" smtClean="0"/>
          </a:p>
          <a:p>
            <a:r>
              <a:rPr lang="en-US" b="1" dirty="0" smtClean="0">
                <a:solidFill>
                  <a:srgbClr val="0070C0"/>
                </a:solidFill>
              </a:rPr>
              <a:t>Supplier </a:t>
            </a:r>
            <a:r>
              <a:rPr lang="en-US" b="1" dirty="0" smtClean="0"/>
              <a:t>– </a:t>
            </a:r>
            <a:r>
              <a:rPr lang="en-US" dirty="0" smtClean="0"/>
              <a:t>U.S. or foreign companies that supply materials and/or services to</a:t>
            </a:r>
          </a:p>
          <a:p>
            <a:r>
              <a:rPr lang="en-US" dirty="0" smtClean="0"/>
              <a:t>                   </a:t>
            </a:r>
            <a:r>
              <a:rPr lang="en-US" dirty="0"/>
              <a:t>t</a:t>
            </a:r>
            <a:r>
              <a:rPr lang="en-US" dirty="0" smtClean="0"/>
              <a:t>o the U.S. fireworks industry.</a:t>
            </a:r>
          </a:p>
          <a:p>
            <a:endParaRPr lang="en-US" dirty="0" smtClean="0"/>
          </a:p>
          <a:p>
            <a:r>
              <a:rPr lang="en-US" b="1" dirty="0" smtClean="0">
                <a:solidFill>
                  <a:srgbClr val="0070C0"/>
                </a:solidFill>
              </a:rPr>
              <a:t>Fire Service- </a:t>
            </a:r>
            <a:r>
              <a:rPr lang="en-US" dirty="0" smtClean="0"/>
              <a:t>Individuals or entities involved in the inspection, certification or use of </a:t>
            </a:r>
          </a:p>
          <a:p>
            <a:r>
              <a:rPr lang="en-US" b="1" dirty="0">
                <a:solidFill>
                  <a:srgbClr val="0070C0"/>
                </a:solidFill>
              </a:rPr>
              <a:t> </a:t>
            </a:r>
            <a:r>
              <a:rPr lang="en-US" b="1" dirty="0" smtClean="0">
                <a:solidFill>
                  <a:srgbClr val="0070C0"/>
                </a:solidFill>
              </a:rPr>
              <a:t>                      </a:t>
            </a:r>
            <a:r>
              <a:rPr lang="en-US" dirty="0" smtClean="0"/>
              <a:t>fireworks.</a:t>
            </a:r>
            <a:endParaRPr lang="en-US" b="1" dirty="0"/>
          </a:p>
        </p:txBody>
      </p:sp>
      <p:sp>
        <p:nvSpPr>
          <p:cNvPr id="3" name="TextBox 2"/>
          <p:cNvSpPr txBox="1"/>
          <p:nvPr/>
        </p:nvSpPr>
        <p:spPr>
          <a:xfrm>
            <a:off x="2133600" y="1295400"/>
            <a:ext cx="4652812" cy="646331"/>
          </a:xfrm>
          <a:prstGeom prst="rect">
            <a:avLst/>
          </a:prstGeom>
          <a:noFill/>
        </p:spPr>
        <p:txBody>
          <a:bodyPr wrap="none" rtlCol="0">
            <a:spAutoFit/>
          </a:bodyPr>
          <a:lstStyle/>
          <a:p>
            <a:r>
              <a:rPr lang="en-US" sz="3600" dirty="0" smtClean="0"/>
              <a:t>Membership Categories</a:t>
            </a:r>
            <a:endParaRPr lang="en-US" sz="36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04800"/>
            <a:ext cx="1981200" cy="914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87350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838199"/>
          </a:xfrm>
        </p:spPr>
        <p:txBody>
          <a:bodyPr/>
          <a:lstStyle/>
          <a:p>
            <a:r>
              <a:rPr lang="en-US" dirty="0" smtClean="0"/>
              <a:t>What’s the VALUE?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964" y="1600200"/>
            <a:ext cx="1812636" cy="1553290"/>
          </a:xfrm>
          <a:prstGeom prst="rect">
            <a:avLst/>
          </a:prstGeom>
        </p:spPr>
      </p:pic>
      <p:sp>
        <p:nvSpPr>
          <p:cNvPr id="5" name="TextBox 4"/>
          <p:cNvSpPr txBox="1"/>
          <p:nvPr/>
        </p:nvSpPr>
        <p:spPr>
          <a:xfrm>
            <a:off x="2743201" y="1953161"/>
            <a:ext cx="5181600" cy="1200329"/>
          </a:xfrm>
          <a:prstGeom prst="rect">
            <a:avLst/>
          </a:prstGeom>
          <a:noFill/>
        </p:spPr>
        <p:txBody>
          <a:bodyPr wrap="square" rtlCol="0">
            <a:spAutoFit/>
          </a:bodyPr>
          <a:lstStyle/>
          <a:p>
            <a:r>
              <a:rPr lang="en-US" sz="2400" dirty="0" smtClean="0"/>
              <a:t>Membership in the APA saves you time and money, particularly if you are a small or medium sized company.</a:t>
            </a:r>
            <a:endParaRPr lang="en-US" sz="2400" dirty="0"/>
          </a:p>
        </p:txBody>
      </p:sp>
      <p:sp>
        <p:nvSpPr>
          <p:cNvPr id="6" name="TextBox 5"/>
          <p:cNvSpPr txBox="1"/>
          <p:nvPr/>
        </p:nvSpPr>
        <p:spPr>
          <a:xfrm>
            <a:off x="762000" y="4161472"/>
            <a:ext cx="5715000" cy="1569660"/>
          </a:xfrm>
          <a:prstGeom prst="rect">
            <a:avLst/>
          </a:prstGeom>
          <a:noFill/>
        </p:spPr>
        <p:txBody>
          <a:bodyPr wrap="square" rtlCol="0">
            <a:spAutoFit/>
          </a:bodyPr>
          <a:lstStyle/>
          <a:p>
            <a:pPr algn="r"/>
            <a:r>
              <a:rPr lang="en-US" sz="1600" b="1" i="1" dirty="0" smtClean="0">
                <a:solidFill>
                  <a:srgbClr val="0070C0"/>
                </a:solidFill>
              </a:rPr>
              <a:t>“Right now I’m not big enough to have a compliance department, but the APA provides me the latest regulatory information and is available as resource for answering questions.  Annual dues to the association are far less expensive than one violation penalty.  </a:t>
            </a:r>
          </a:p>
          <a:p>
            <a:pPr algn="r"/>
            <a:r>
              <a:rPr lang="en-US" sz="1600" b="1" i="1" dirty="0" smtClean="0">
                <a:solidFill>
                  <a:srgbClr val="0070C0"/>
                </a:solidFill>
              </a:rPr>
              <a:t>APA membership is an investment in my company’s future.”</a:t>
            </a:r>
          </a:p>
          <a:p>
            <a:pPr algn="r"/>
            <a:r>
              <a:rPr lang="en-US" sz="1400" dirty="0" smtClean="0">
                <a:solidFill>
                  <a:srgbClr val="0070C0"/>
                </a:solidFill>
              </a:rPr>
              <a:t>Steve </a:t>
            </a:r>
            <a:r>
              <a:rPr lang="en-US" sz="1400" dirty="0" err="1" smtClean="0">
                <a:solidFill>
                  <a:srgbClr val="0070C0"/>
                </a:solidFill>
              </a:rPr>
              <a:t>Marson</a:t>
            </a:r>
            <a:r>
              <a:rPr lang="en-US" sz="1400" dirty="0" smtClean="0">
                <a:solidFill>
                  <a:srgbClr val="0070C0"/>
                </a:solidFill>
              </a:rPr>
              <a:t>, Central Maine Pyrotechnics, Hallowell, ME</a:t>
            </a:r>
            <a:endParaRPr lang="en-US" sz="1400" dirty="0">
              <a:solidFill>
                <a:srgbClr val="0070C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3657600"/>
            <a:ext cx="1704932" cy="1981200"/>
          </a:xfrm>
          <a:prstGeom prst="rect">
            <a:avLst/>
          </a:prstGeom>
          <a:ln w="28575">
            <a:solidFill>
              <a:srgbClr val="C00000"/>
            </a:solidFill>
          </a:ln>
        </p:spPr>
      </p:pic>
    </p:spTree>
    <p:extLst>
      <p:ext uri="{BB962C8B-B14F-4D97-AF65-F5344CB8AC3E}">
        <p14:creationId xmlns:p14="http://schemas.microsoft.com/office/powerpoint/2010/main" val="2668104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97748" y="4114800"/>
            <a:ext cx="7854158"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Timely updates &amp; communications on new and ever changing regulations.</a:t>
            </a:r>
          </a:p>
          <a:p>
            <a:pPr marL="285750" indent="-285750">
              <a:buFont typeface="Arial" panose="020B0604020202020204" pitchFamily="34" charset="0"/>
              <a:buChar char="•"/>
            </a:pPr>
            <a:r>
              <a:rPr lang="en-US" dirty="0" smtClean="0"/>
              <a:t>Access to on-call technical and regulatory compliance assistance.</a:t>
            </a:r>
          </a:p>
          <a:p>
            <a:pPr marL="285750" indent="-285750">
              <a:buFont typeface="Arial" panose="020B0604020202020204" pitchFamily="34" charset="0"/>
              <a:buChar char="•"/>
            </a:pPr>
            <a:r>
              <a:rPr lang="en-US" dirty="0" smtClean="0"/>
              <a:t>Opportunities for fireworks specific </a:t>
            </a:r>
            <a:r>
              <a:rPr lang="en-US" dirty="0" err="1" smtClean="0"/>
              <a:t>HazMat</a:t>
            </a:r>
            <a:r>
              <a:rPr lang="en-US" dirty="0" smtClean="0"/>
              <a:t>, DOT, and OSHA training.</a:t>
            </a:r>
          </a:p>
          <a:p>
            <a:pPr marL="285750" indent="-285750">
              <a:buFont typeface="Arial" panose="020B0604020202020204" pitchFamily="34" charset="0"/>
              <a:buChar char="•"/>
            </a:pPr>
            <a:r>
              <a:rPr lang="en-US" dirty="0" smtClean="0"/>
              <a:t>Discounted subscription available for Emergency Response coverage &amp; other training resources.</a:t>
            </a:r>
          </a:p>
          <a:p>
            <a:pPr marL="285750" indent="-285750">
              <a:buFont typeface="Arial" panose="020B0604020202020204" pitchFamily="34" charset="0"/>
              <a:buChar char="•"/>
            </a:pPr>
            <a:r>
              <a:rPr lang="en-US" dirty="0"/>
              <a:t>24/7 </a:t>
            </a:r>
            <a:r>
              <a:rPr lang="en-US" dirty="0" smtClean="0"/>
              <a:t>technical support &amp; expertise, particularly crisis </a:t>
            </a:r>
            <a:r>
              <a:rPr lang="en-US" dirty="0"/>
              <a:t>management </a:t>
            </a:r>
            <a:r>
              <a:rPr lang="en-US" dirty="0" smtClean="0"/>
              <a:t>assistance.</a:t>
            </a:r>
          </a:p>
          <a:p>
            <a:pPr marL="285750" indent="-285750">
              <a:buFont typeface="Arial" panose="020B0604020202020204" pitchFamily="34" charset="0"/>
              <a:buChar char="•"/>
            </a:pPr>
            <a:r>
              <a:rPr lang="en-US" dirty="0" smtClean="0"/>
              <a:t>Troubleshooting unique situations and expediting resolutions.</a:t>
            </a:r>
            <a:endParaRPr lang="en-US" dirty="0"/>
          </a:p>
          <a:p>
            <a:pPr marL="285750" indent="-285750">
              <a:buFont typeface="Arial" panose="020B0604020202020204" pitchFamily="34" charset="0"/>
              <a:buChar char="•"/>
            </a:pPr>
            <a:endParaRPr lang="en-US" dirty="0"/>
          </a:p>
        </p:txBody>
      </p:sp>
      <p:sp>
        <p:nvSpPr>
          <p:cNvPr id="4" name="TextBox 3"/>
          <p:cNvSpPr txBox="1"/>
          <p:nvPr/>
        </p:nvSpPr>
        <p:spPr>
          <a:xfrm>
            <a:off x="607532" y="1828800"/>
            <a:ext cx="7634590" cy="584775"/>
          </a:xfrm>
          <a:prstGeom prst="rect">
            <a:avLst/>
          </a:prstGeom>
          <a:noFill/>
        </p:spPr>
        <p:txBody>
          <a:bodyPr wrap="none" rtlCol="0">
            <a:spAutoFit/>
          </a:bodyPr>
          <a:lstStyle/>
          <a:p>
            <a:r>
              <a:rPr lang="en-US" sz="3200" dirty="0" smtClean="0"/>
              <a:t>At Work, Year-Round  to Assist APA Members</a:t>
            </a:r>
            <a:endParaRPr lang="en-US" sz="3200" dirty="0"/>
          </a:p>
        </p:txBody>
      </p:sp>
      <p:sp>
        <p:nvSpPr>
          <p:cNvPr id="5" name="TextBox 4"/>
          <p:cNvSpPr txBox="1"/>
          <p:nvPr/>
        </p:nvSpPr>
        <p:spPr>
          <a:xfrm>
            <a:off x="462059" y="2603939"/>
            <a:ext cx="7634590" cy="830997"/>
          </a:xfrm>
          <a:prstGeom prst="rect">
            <a:avLst/>
          </a:prstGeom>
          <a:noFill/>
        </p:spPr>
        <p:txBody>
          <a:bodyPr wrap="square" rtlCol="0">
            <a:spAutoFit/>
          </a:bodyPr>
          <a:lstStyle/>
          <a:p>
            <a:pPr algn="ctr"/>
            <a:r>
              <a:rPr lang="en-US" sz="2400" b="1" dirty="0" smtClean="0">
                <a:solidFill>
                  <a:srgbClr val="C00000"/>
                </a:solidFill>
              </a:rPr>
              <a:t>A full </a:t>
            </a:r>
            <a:r>
              <a:rPr lang="en-US" sz="2400" b="1" dirty="0">
                <a:solidFill>
                  <a:srgbClr val="C00000"/>
                </a:solidFill>
              </a:rPr>
              <a:t>time staff </a:t>
            </a:r>
            <a:r>
              <a:rPr lang="en-US" sz="2400" b="1" dirty="0" smtClean="0">
                <a:solidFill>
                  <a:srgbClr val="C00000"/>
                </a:solidFill>
              </a:rPr>
              <a:t>in Washington, D.C. with established </a:t>
            </a:r>
            <a:r>
              <a:rPr lang="en-US" sz="2400" b="1" dirty="0">
                <a:solidFill>
                  <a:srgbClr val="C00000"/>
                </a:solidFill>
              </a:rPr>
              <a:t>relationships to </a:t>
            </a:r>
            <a:r>
              <a:rPr lang="en-US" sz="2400" b="1" dirty="0" smtClean="0">
                <a:solidFill>
                  <a:srgbClr val="C00000"/>
                </a:solidFill>
              </a:rPr>
              <a:t>Federal </a:t>
            </a:r>
            <a:r>
              <a:rPr lang="en-US" sz="2400" b="1" dirty="0">
                <a:solidFill>
                  <a:srgbClr val="C00000"/>
                </a:solidFill>
              </a:rPr>
              <a:t>officials and agency </a:t>
            </a:r>
            <a:r>
              <a:rPr lang="en-US" sz="2400" b="1" dirty="0" smtClean="0">
                <a:solidFill>
                  <a:srgbClr val="C00000"/>
                </a:solidFill>
              </a:rPr>
              <a:t>regulators</a:t>
            </a:r>
            <a:endParaRPr lang="en-US" sz="2400" dirty="0"/>
          </a:p>
        </p:txBody>
      </p:sp>
      <p:sp>
        <p:nvSpPr>
          <p:cNvPr id="6" name="TextBox 5"/>
          <p:cNvSpPr txBox="1"/>
          <p:nvPr/>
        </p:nvSpPr>
        <p:spPr>
          <a:xfrm>
            <a:off x="462059" y="3656498"/>
            <a:ext cx="2457789" cy="369332"/>
          </a:xfrm>
          <a:prstGeom prst="rect">
            <a:avLst/>
          </a:prstGeom>
          <a:noFill/>
        </p:spPr>
        <p:txBody>
          <a:bodyPr wrap="none" rtlCol="0">
            <a:spAutoFit/>
          </a:bodyPr>
          <a:lstStyle/>
          <a:p>
            <a:r>
              <a:rPr lang="en-US" b="1" dirty="0" smtClean="0"/>
              <a:t>This provides members</a:t>
            </a:r>
            <a:r>
              <a:rPr lang="en-US" dirty="0" smtClean="0"/>
              <a:t>:</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88636"/>
            <a:ext cx="1981200" cy="914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11954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486148" y="1975991"/>
            <a:ext cx="4847851" cy="584775"/>
          </a:xfrm>
          <a:prstGeom prst="rect">
            <a:avLst/>
          </a:prstGeom>
          <a:noFill/>
        </p:spPr>
        <p:txBody>
          <a:bodyPr wrap="square" rtlCol="0">
            <a:spAutoFit/>
          </a:bodyPr>
          <a:lstStyle/>
          <a:p>
            <a:r>
              <a:rPr lang="en-US" sz="3200" dirty="0" smtClean="0"/>
              <a:t>Adding to Your Bottom Line</a:t>
            </a:r>
            <a:endParaRPr lang="en-US" sz="3200" dirty="0"/>
          </a:p>
        </p:txBody>
      </p:sp>
      <p:sp>
        <p:nvSpPr>
          <p:cNvPr id="4" name="TextBox 3"/>
          <p:cNvSpPr txBox="1"/>
          <p:nvPr/>
        </p:nvSpPr>
        <p:spPr>
          <a:xfrm>
            <a:off x="380999" y="3124200"/>
            <a:ext cx="8280251" cy="1323439"/>
          </a:xfrm>
          <a:prstGeom prst="rect">
            <a:avLst/>
          </a:prstGeom>
          <a:noFill/>
        </p:spPr>
        <p:txBody>
          <a:bodyPr wrap="square" rtlCol="0">
            <a:spAutoFit/>
          </a:bodyPr>
          <a:lstStyle/>
          <a:p>
            <a:r>
              <a:rPr lang="en-US" sz="2000" dirty="0" smtClean="0"/>
              <a:t>The complex web of regulations governing the sale &amp; use of fireworks are  difficult to navigate &amp; understand.  Compliance assistance available through the APA can potentially save your company thousands </a:t>
            </a:r>
            <a:r>
              <a:rPr lang="en-US" sz="2000" dirty="0"/>
              <a:t>i</a:t>
            </a:r>
            <a:r>
              <a:rPr lang="en-US" sz="2000" dirty="0" smtClean="0"/>
              <a:t>n costly fines and penalties.  The average DOT </a:t>
            </a:r>
            <a:r>
              <a:rPr lang="en-US" sz="2000" dirty="0" err="1" smtClean="0"/>
              <a:t>HazMat</a:t>
            </a:r>
            <a:r>
              <a:rPr lang="en-US" sz="2000" dirty="0" smtClean="0"/>
              <a:t> violation is $10,000!</a:t>
            </a:r>
          </a:p>
        </p:txBody>
      </p:sp>
      <p:sp>
        <p:nvSpPr>
          <p:cNvPr id="5" name="TextBox 4"/>
          <p:cNvSpPr txBox="1"/>
          <p:nvPr/>
        </p:nvSpPr>
        <p:spPr>
          <a:xfrm>
            <a:off x="2133600" y="5181600"/>
            <a:ext cx="6781800" cy="1077218"/>
          </a:xfrm>
          <a:prstGeom prst="rect">
            <a:avLst/>
          </a:prstGeom>
          <a:noFill/>
        </p:spPr>
        <p:txBody>
          <a:bodyPr wrap="square" rtlCol="0">
            <a:spAutoFit/>
          </a:bodyPr>
          <a:lstStyle/>
          <a:p>
            <a:r>
              <a:rPr lang="en-US" sz="1600" b="1" i="1" dirty="0" smtClean="0">
                <a:solidFill>
                  <a:srgbClr val="C00000"/>
                </a:solidFill>
              </a:rPr>
              <a:t>“Last year I faced an unexpected DOT audit and the APA staff went above &amp; beyond to help me prepare.  Without the guidance APA provided, I don’t think we would have passed with such flying colors.”</a:t>
            </a:r>
          </a:p>
          <a:p>
            <a:r>
              <a:rPr lang="en-US" sz="1400" dirty="0" smtClean="0">
                <a:solidFill>
                  <a:srgbClr val="C00000"/>
                </a:solidFill>
              </a:rPr>
              <a:t>Roberto Sorgi, American Fireworks Co., Hudson, OH</a:t>
            </a:r>
            <a:endParaRPr lang="en-US" sz="1400" dirty="0">
              <a:solidFill>
                <a:srgbClr val="C0000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554" y="800100"/>
            <a:ext cx="2819400" cy="2054351"/>
          </a:xfrm>
          <a:prstGeom prst="rect">
            <a:avLst/>
          </a:prstGeom>
          <a:ln w="19050">
            <a:solidFill>
              <a:srgbClr val="FF0000"/>
            </a:solid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197" y="262082"/>
            <a:ext cx="1981200" cy="91440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81" y="4876801"/>
            <a:ext cx="1260519" cy="1382018"/>
          </a:xfrm>
          <a:prstGeom prst="rect">
            <a:avLst/>
          </a:prstGeom>
          <a:ln w="28575">
            <a:solidFill>
              <a:srgbClr val="C00000"/>
            </a:solidFill>
          </a:ln>
        </p:spPr>
      </p:pic>
    </p:spTree>
    <p:extLst>
      <p:ext uri="{BB962C8B-B14F-4D97-AF65-F5344CB8AC3E}">
        <p14:creationId xmlns:p14="http://schemas.microsoft.com/office/powerpoint/2010/main" val="2839295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197" y="262082"/>
            <a:ext cx="1981200" cy="9144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609600" y="1905000"/>
            <a:ext cx="7594603" cy="1200329"/>
          </a:xfrm>
          <a:prstGeom prst="rect">
            <a:avLst/>
          </a:prstGeom>
          <a:noFill/>
        </p:spPr>
        <p:txBody>
          <a:bodyPr wrap="square" rtlCol="0">
            <a:spAutoFit/>
          </a:bodyPr>
          <a:lstStyle/>
          <a:p>
            <a:pPr algn="ctr"/>
            <a:r>
              <a:rPr lang="en-US" sz="3600" dirty="0" smtClean="0"/>
              <a:t>Established Ties to Assist with the Unexpected &amp; Expedite Resolutions</a:t>
            </a:r>
            <a:endParaRPr lang="en-US" sz="3600" dirty="0"/>
          </a:p>
        </p:txBody>
      </p:sp>
      <p:sp>
        <p:nvSpPr>
          <p:cNvPr id="6" name="TextBox 5"/>
          <p:cNvSpPr txBox="1"/>
          <p:nvPr/>
        </p:nvSpPr>
        <p:spPr>
          <a:xfrm>
            <a:off x="685800" y="3581400"/>
            <a:ext cx="5562600" cy="1785104"/>
          </a:xfrm>
          <a:prstGeom prst="rect">
            <a:avLst/>
          </a:prstGeom>
          <a:noFill/>
        </p:spPr>
        <p:txBody>
          <a:bodyPr wrap="square" rtlCol="0">
            <a:spAutoFit/>
          </a:bodyPr>
          <a:lstStyle/>
          <a:p>
            <a:pPr algn="r"/>
            <a:r>
              <a:rPr lang="en-US" sz="1600" b="1" i="1" dirty="0" smtClean="0">
                <a:solidFill>
                  <a:srgbClr val="0070C0"/>
                </a:solidFill>
              </a:rPr>
              <a:t>“APA’s longstanding relationships with officials in </a:t>
            </a:r>
          </a:p>
          <a:p>
            <a:pPr algn="r"/>
            <a:r>
              <a:rPr lang="en-US" sz="1600" b="1" i="1" dirty="0" smtClean="0">
                <a:solidFill>
                  <a:srgbClr val="0070C0"/>
                </a:solidFill>
              </a:rPr>
              <a:t>Washington, D.C. and around the world are invaluable in assisting its members, especially international manufacturers.  Whether it’s expediting an EX Approval or dealing with an unexpected shipping issue, the APA staff knows who </a:t>
            </a:r>
          </a:p>
          <a:p>
            <a:pPr algn="r"/>
            <a:r>
              <a:rPr lang="en-US" sz="1600" b="1" i="1" dirty="0" smtClean="0">
                <a:solidFill>
                  <a:srgbClr val="0070C0"/>
                </a:solidFill>
              </a:rPr>
              <a:t>best to contact to resolve the issue promptly.” </a:t>
            </a:r>
          </a:p>
          <a:p>
            <a:pPr algn="r"/>
            <a:r>
              <a:rPr lang="en-US" sz="1400" dirty="0" smtClean="0">
                <a:solidFill>
                  <a:srgbClr val="0070C0"/>
                </a:solidFill>
              </a:rPr>
              <a:t>Jim Shih, Sunny International</a:t>
            </a:r>
            <a:endParaRPr lang="en-US" sz="1400" dirty="0">
              <a:solidFill>
                <a:srgbClr val="0070C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3657600"/>
            <a:ext cx="1380837" cy="1502152"/>
          </a:xfrm>
          <a:prstGeom prst="rect">
            <a:avLst/>
          </a:prstGeom>
          <a:ln w="28575">
            <a:solidFill>
              <a:srgbClr val="C00000"/>
            </a:solidFill>
          </a:ln>
        </p:spPr>
      </p:pic>
    </p:spTree>
    <p:extLst>
      <p:ext uri="{BB962C8B-B14F-4D97-AF65-F5344CB8AC3E}">
        <p14:creationId xmlns:p14="http://schemas.microsoft.com/office/powerpoint/2010/main" val="3164889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08490" y="1447800"/>
            <a:ext cx="8229600" cy="838200"/>
          </a:xfrm>
        </p:spPr>
        <p:txBody>
          <a:bodyPr>
            <a:normAutofit/>
          </a:bodyPr>
          <a:lstStyle/>
          <a:p>
            <a:r>
              <a:rPr lang="en-US" sz="3600" dirty="0" smtClean="0"/>
              <a:t>Professional Development Opportunities</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329241"/>
            <a:ext cx="2514600" cy="1676400"/>
          </a:xfrm>
          <a:prstGeom prst="rect">
            <a:avLst/>
          </a:prstGeom>
          <a:ln w="28575">
            <a:solidFill>
              <a:srgbClr val="0070C0"/>
            </a:solidFill>
          </a:ln>
        </p:spPr>
      </p:pic>
      <p:sp>
        <p:nvSpPr>
          <p:cNvPr id="5" name="TextBox 4"/>
          <p:cNvSpPr txBox="1"/>
          <p:nvPr/>
        </p:nvSpPr>
        <p:spPr>
          <a:xfrm>
            <a:off x="3200399" y="2528313"/>
            <a:ext cx="5100637" cy="1477328"/>
          </a:xfrm>
          <a:prstGeom prst="rect">
            <a:avLst/>
          </a:prstGeom>
          <a:noFill/>
        </p:spPr>
        <p:txBody>
          <a:bodyPr wrap="square" rtlCol="0">
            <a:spAutoFit/>
          </a:bodyPr>
          <a:lstStyle/>
          <a:p>
            <a:r>
              <a:rPr lang="en-US" b="1" dirty="0" smtClean="0"/>
              <a:t>Committees </a:t>
            </a:r>
            <a:endParaRPr lang="en-US" dirty="0" smtClean="0"/>
          </a:p>
          <a:p>
            <a:r>
              <a:rPr lang="en-US" dirty="0" smtClean="0"/>
              <a:t>APA Committees and Task Groups provide</a:t>
            </a:r>
          </a:p>
          <a:p>
            <a:r>
              <a:rPr lang="en-US" dirty="0"/>
              <a:t>f</a:t>
            </a:r>
            <a:r>
              <a:rPr lang="en-US" dirty="0" smtClean="0"/>
              <a:t>orums for members to share their expertise and </a:t>
            </a:r>
          </a:p>
          <a:p>
            <a:r>
              <a:rPr lang="en-US" dirty="0"/>
              <a:t>c</a:t>
            </a:r>
            <a:r>
              <a:rPr lang="en-US" dirty="0" smtClean="0"/>
              <a:t>ollectively work to address common industry problems.</a:t>
            </a:r>
            <a:endParaRPr lang="en-US" dirty="0"/>
          </a:p>
        </p:txBody>
      </p:sp>
      <p:sp>
        <p:nvSpPr>
          <p:cNvPr id="6" name="TextBox 5"/>
          <p:cNvSpPr txBox="1"/>
          <p:nvPr/>
        </p:nvSpPr>
        <p:spPr>
          <a:xfrm>
            <a:off x="377624" y="4648200"/>
            <a:ext cx="3965776" cy="1754326"/>
          </a:xfrm>
          <a:prstGeom prst="rect">
            <a:avLst/>
          </a:prstGeom>
          <a:noFill/>
        </p:spPr>
        <p:txBody>
          <a:bodyPr wrap="square" rtlCol="0">
            <a:spAutoFit/>
          </a:bodyPr>
          <a:lstStyle/>
          <a:p>
            <a:r>
              <a:rPr lang="en-US" b="1" dirty="0" smtClean="0"/>
              <a:t>Future Industry Leaders</a:t>
            </a:r>
          </a:p>
          <a:p>
            <a:r>
              <a:rPr lang="en-US" dirty="0" smtClean="0"/>
              <a:t>APA’s Next Generation APA (NGAP) group is one way that younger industry members can receive professional development &amp; guidance to prepare them as leaders for the future.</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4244993"/>
            <a:ext cx="3805237" cy="2147887"/>
          </a:xfrm>
          <a:prstGeom prst="rect">
            <a:avLst/>
          </a:prstGeom>
          <a:ln w="28575">
            <a:solidFill>
              <a:srgbClr val="C00000"/>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381000"/>
            <a:ext cx="1981200" cy="914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794328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371600"/>
            <a:ext cx="7620000" cy="914400"/>
          </a:xfrm>
        </p:spPr>
        <p:txBody>
          <a:bodyPr>
            <a:noAutofit/>
          </a:bodyPr>
          <a:lstStyle/>
          <a:p>
            <a:r>
              <a:rPr lang="en-US" sz="3200" dirty="0" smtClean="0"/>
              <a:t>Building Relationships with Policy Makers to Move the Industry Forward</a:t>
            </a:r>
            <a:endParaRPr lang="en-US" sz="3200" dirty="0"/>
          </a:p>
        </p:txBody>
      </p:sp>
      <p:sp>
        <p:nvSpPr>
          <p:cNvPr id="3" name="TextBox 2"/>
          <p:cNvSpPr txBox="1"/>
          <p:nvPr/>
        </p:nvSpPr>
        <p:spPr>
          <a:xfrm>
            <a:off x="2514600" y="2362200"/>
            <a:ext cx="6406896" cy="3139321"/>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Pressing FMCSA for HMSP reforms &amp; HOS seasonal waivers.</a:t>
            </a:r>
          </a:p>
          <a:p>
            <a:pPr marL="285750" indent="-285750">
              <a:buFont typeface="Wingdings" panose="05000000000000000000" pitchFamily="2" charset="2"/>
              <a:buChar char="Ø"/>
            </a:pPr>
            <a:r>
              <a:rPr lang="en-US" dirty="0" smtClean="0"/>
              <a:t>Advocating with PHMSA on need for alternative means of Approval for 1.4G consumer fireworks; and policy clarifications on EX expirations, series Approvals &amp; specialty devices.</a:t>
            </a:r>
          </a:p>
          <a:p>
            <a:pPr marL="285750" indent="-285750">
              <a:buFont typeface="Wingdings" panose="05000000000000000000" pitchFamily="2" charset="2"/>
              <a:buChar char="Ø"/>
            </a:pPr>
            <a:r>
              <a:rPr lang="en-US" dirty="0" smtClean="0"/>
              <a:t>Preventing “user fees” for Special Permits &amp; Approvals.</a:t>
            </a:r>
          </a:p>
          <a:p>
            <a:pPr marL="285750" indent="-285750">
              <a:buFont typeface="Wingdings" panose="05000000000000000000" pitchFamily="2" charset="2"/>
              <a:buChar char="Ø"/>
            </a:pPr>
            <a:r>
              <a:rPr lang="en-US" dirty="0" smtClean="0"/>
              <a:t>Testifying before Congress on EX Approval backlog.</a:t>
            </a:r>
          </a:p>
          <a:p>
            <a:pPr marL="285750" indent="-285750">
              <a:buFont typeface="Wingdings" panose="05000000000000000000" pitchFamily="2" charset="2"/>
              <a:buChar char="Ø"/>
            </a:pPr>
            <a:r>
              <a:rPr lang="en-US" dirty="0" smtClean="0"/>
              <a:t>Alliance with OSHA to promote worker safety.</a:t>
            </a:r>
          </a:p>
          <a:p>
            <a:pPr marL="285750" indent="-285750">
              <a:buFont typeface="Wingdings" panose="05000000000000000000" pitchFamily="2" charset="2"/>
              <a:buChar char="Ø"/>
            </a:pPr>
            <a:r>
              <a:rPr lang="en-US" dirty="0" smtClean="0"/>
              <a:t>Partnering with ATF, DHS &amp; OSHA  to assess chemical facility safety &amp; security.</a:t>
            </a:r>
            <a:endParaRPr lang="en-US" dirty="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494" y="2743200"/>
            <a:ext cx="1908406" cy="137512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639" y="4705467"/>
            <a:ext cx="2110143" cy="1495309"/>
          </a:xfrm>
          <a:prstGeom prst="rect">
            <a:avLst/>
          </a:prstGeom>
          <a:ln w="19050">
            <a:solidFill>
              <a:srgbClr val="C00000"/>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304800"/>
            <a:ext cx="1981200" cy="91440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5400" y="4800600"/>
            <a:ext cx="2520696" cy="1676400"/>
          </a:xfrm>
          <a:prstGeom prst="rect">
            <a:avLst/>
          </a:prstGeom>
          <a:solidFill>
            <a:srgbClr val="0070C0"/>
          </a:solidFill>
          <a:ln w="19050">
            <a:solidFill>
              <a:schemeClr val="tx1"/>
            </a:solidFill>
          </a:ln>
        </p:spPr>
      </p:pic>
    </p:spTree>
    <p:extLst>
      <p:ext uri="{BB962C8B-B14F-4D97-AF65-F5344CB8AC3E}">
        <p14:creationId xmlns:p14="http://schemas.microsoft.com/office/powerpoint/2010/main" val="4168923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590800" y="5290954"/>
            <a:ext cx="6019800" cy="1077218"/>
          </a:xfrm>
          <a:prstGeom prst="rect">
            <a:avLst/>
          </a:prstGeom>
          <a:noFill/>
        </p:spPr>
        <p:txBody>
          <a:bodyPr wrap="square" rtlCol="0">
            <a:spAutoFit/>
          </a:bodyPr>
          <a:lstStyle/>
          <a:p>
            <a:pPr algn="r"/>
            <a:r>
              <a:rPr lang="en-US" sz="1600" b="1" i="1" dirty="0" smtClean="0">
                <a:solidFill>
                  <a:srgbClr val="C00000"/>
                </a:solidFill>
              </a:rPr>
              <a:t>“The APA recognizes the value of working together and </a:t>
            </a:r>
          </a:p>
          <a:p>
            <a:pPr algn="r"/>
            <a:r>
              <a:rPr lang="en-US" sz="1600" b="1" i="1" dirty="0" smtClean="0">
                <a:solidFill>
                  <a:srgbClr val="C00000"/>
                </a:solidFill>
              </a:rPr>
              <a:t>we invite you to join us as we strive to </a:t>
            </a:r>
          </a:p>
          <a:p>
            <a:pPr algn="r"/>
            <a:r>
              <a:rPr lang="en-US" sz="1600" b="1" i="1" dirty="0" smtClean="0">
                <a:solidFill>
                  <a:srgbClr val="C00000"/>
                </a:solidFill>
              </a:rPr>
              <a:t>Preserve, Protect, and Promote fireworks in the U.S.”</a:t>
            </a:r>
          </a:p>
          <a:p>
            <a:pPr algn="r"/>
            <a:r>
              <a:rPr lang="en-US" sz="1600" dirty="0" smtClean="0">
                <a:solidFill>
                  <a:srgbClr val="C00000"/>
                </a:solidFill>
              </a:rPr>
              <a:t>William A. Weimer,  APA President</a:t>
            </a:r>
            <a:endParaRPr lang="en-US" sz="1600" dirty="0">
              <a:solidFill>
                <a:srgbClr val="C00000"/>
              </a:solidFill>
            </a:endParaRPr>
          </a:p>
        </p:txBody>
      </p:sp>
      <p:sp>
        <p:nvSpPr>
          <p:cNvPr id="6" name="TextBox 5"/>
          <p:cNvSpPr txBox="1"/>
          <p:nvPr/>
        </p:nvSpPr>
        <p:spPr>
          <a:xfrm>
            <a:off x="609600" y="2209800"/>
            <a:ext cx="7848600" cy="1815882"/>
          </a:xfrm>
          <a:prstGeom prst="rect">
            <a:avLst/>
          </a:prstGeom>
          <a:noFill/>
        </p:spPr>
        <p:txBody>
          <a:bodyPr wrap="square" rtlCol="0">
            <a:spAutoFit/>
          </a:bodyPr>
          <a:lstStyle/>
          <a:p>
            <a:r>
              <a:rPr lang="en-US" sz="2000" dirty="0" smtClean="0"/>
              <a:t>For over six decades the APA has worked toward responsible regulation of the fireworks industry and in today’s climate that work has never been more challenging.</a:t>
            </a:r>
          </a:p>
          <a:p>
            <a:endParaRPr lang="en-US" sz="1200" dirty="0"/>
          </a:p>
          <a:p>
            <a:r>
              <a:rPr lang="en-US" sz="2000" dirty="0" smtClean="0"/>
              <a:t>Unity and cooperation are critical if the American tradition of celebrating with fireworks is to be preserved.</a:t>
            </a:r>
            <a:endParaRPr lang="en-US" sz="2000" dirty="0"/>
          </a:p>
        </p:txBody>
      </p:sp>
      <p:sp>
        <p:nvSpPr>
          <p:cNvPr id="7" name="TextBox 6"/>
          <p:cNvSpPr txBox="1"/>
          <p:nvPr/>
        </p:nvSpPr>
        <p:spPr>
          <a:xfrm>
            <a:off x="3200400" y="1507154"/>
            <a:ext cx="3084049" cy="523220"/>
          </a:xfrm>
          <a:prstGeom prst="rect">
            <a:avLst/>
          </a:prstGeom>
          <a:noFill/>
        </p:spPr>
        <p:txBody>
          <a:bodyPr wrap="none" rtlCol="0">
            <a:spAutoFit/>
          </a:bodyPr>
          <a:lstStyle/>
          <a:p>
            <a:r>
              <a:rPr lang="en-US" sz="2800" b="1" dirty="0" smtClean="0"/>
              <a:t>Invest in the Future</a:t>
            </a:r>
            <a:endParaRPr lang="en-US" sz="2800" b="1" dirty="0"/>
          </a:p>
        </p:txBody>
      </p:sp>
      <p:sp>
        <p:nvSpPr>
          <p:cNvPr id="8" name="TextBox 7"/>
          <p:cNvSpPr txBox="1"/>
          <p:nvPr/>
        </p:nvSpPr>
        <p:spPr>
          <a:xfrm>
            <a:off x="3289077" y="4197927"/>
            <a:ext cx="2995372" cy="523220"/>
          </a:xfrm>
          <a:prstGeom prst="rect">
            <a:avLst/>
          </a:prstGeom>
          <a:noFill/>
        </p:spPr>
        <p:txBody>
          <a:bodyPr wrap="none" rtlCol="0">
            <a:spAutoFit/>
          </a:bodyPr>
          <a:lstStyle/>
          <a:p>
            <a:r>
              <a:rPr lang="en-US" sz="2800" b="1" dirty="0" smtClean="0"/>
              <a:t>Join the APA Today</a:t>
            </a:r>
            <a:endParaRPr lang="en-US" sz="2800" b="1"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44764"/>
            <a:ext cx="1981200" cy="91440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0449" y="4791496"/>
            <a:ext cx="1489951" cy="1572768"/>
          </a:xfrm>
          <a:prstGeom prst="rect">
            <a:avLst/>
          </a:prstGeom>
          <a:ln w="28575">
            <a:solidFill>
              <a:srgbClr val="C00000"/>
            </a:solidFill>
          </a:ln>
        </p:spPr>
      </p:pic>
    </p:spTree>
    <p:extLst>
      <p:ext uri="{BB962C8B-B14F-4D97-AF65-F5344CB8AC3E}">
        <p14:creationId xmlns:p14="http://schemas.microsoft.com/office/powerpoint/2010/main" val="2287138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229600" cy="1143000"/>
          </a:xfrm>
        </p:spPr>
        <p:txBody>
          <a:bodyPr/>
          <a:lstStyle/>
          <a:p>
            <a:r>
              <a:rPr lang="en-US" b="1" dirty="0" smtClean="0">
                <a:solidFill>
                  <a:srgbClr val="C00000"/>
                </a:solidFill>
                <a:effectLst>
                  <a:outerShdw blurRad="38100" dist="38100" dir="2700000" algn="tl">
                    <a:srgbClr val="000000">
                      <a:alpha val="43137"/>
                    </a:srgbClr>
                  </a:outerShdw>
                </a:effectLst>
              </a:rPr>
              <a:t>Why APA Was Established</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96998"/>
            <a:ext cx="7391400" cy="1752600"/>
          </a:xfrm>
        </p:spPr>
        <p:txBody>
          <a:bodyPr>
            <a:normAutofit fontScale="85000" lnSpcReduction="20000"/>
          </a:bodyPr>
          <a:lstStyle/>
          <a:p>
            <a:r>
              <a:rPr lang="en-US" dirty="0" smtClean="0"/>
              <a:t>Founded in 1948, the American Pyrotechnics Association was formed by 7 fireworks manufacturing companies who recognized the need to unite in order to effectively address industry-wide issues.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4267200"/>
            <a:ext cx="4165600" cy="21431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971800"/>
            <a:ext cx="2547936" cy="1752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4910" y="4912519"/>
            <a:ext cx="1429328" cy="127916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0" y="3276600"/>
            <a:ext cx="1600200" cy="1635919"/>
          </a:xfrm>
          <a:prstGeom prst="rect">
            <a:avLst/>
          </a:prstGeom>
        </p:spPr>
      </p:pic>
    </p:spTree>
    <p:extLst>
      <p:ext uri="{BB962C8B-B14F-4D97-AF65-F5344CB8AC3E}">
        <p14:creationId xmlns:p14="http://schemas.microsoft.com/office/powerpoint/2010/main" val="3871273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249363"/>
          </a:xfrm>
        </p:spPr>
        <p:txBody>
          <a:bodyPr>
            <a:normAutofit fontScale="90000"/>
          </a:bodyPr>
          <a:lstStyle/>
          <a:p>
            <a:r>
              <a:rPr lang="en-US" dirty="0" smtClean="0"/>
              <a:t/>
            </a:r>
            <a:br>
              <a:rPr lang="en-US" dirty="0" smtClean="0"/>
            </a:br>
            <a:r>
              <a:rPr lang="en-US" dirty="0" smtClean="0"/>
              <a:t/>
            </a:r>
            <a:br>
              <a:rPr lang="en-US" dirty="0" smtClean="0"/>
            </a:br>
            <a:r>
              <a:rPr lang="en-US" dirty="0" smtClean="0"/>
              <a:t> </a:t>
            </a:r>
            <a:br>
              <a:rPr lang="en-US" dirty="0" smtClean="0"/>
            </a:br>
            <a:r>
              <a:rPr lang="en-US" b="1" u="sng" dirty="0" smtClean="0">
                <a:solidFill>
                  <a:srgbClr val="C00000"/>
                </a:solidFill>
              </a:rPr>
              <a:t>APA Mission</a:t>
            </a:r>
            <a:endParaRPr lang="en-US" b="1" u="sng" dirty="0">
              <a:solidFill>
                <a:srgbClr val="C00000"/>
              </a:solidFill>
            </a:endParaRPr>
          </a:p>
        </p:txBody>
      </p:sp>
      <p:sp>
        <p:nvSpPr>
          <p:cNvPr id="3" name="Content Placeholder 2"/>
          <p:cNvSpPr>
            <a:spLocks noGrp="1"/>
          </p:cNvSpPr>
          <p:nvPr>
            <p:ph idx="1"/>
          </p:nvPr>
        </p:nvSpPr>
        <p:spPr>
          <a:xfrm>
            <a:off x="2286000" y="5638800"/>
            <a:ext cx="6400800" cy="381000"/>
          </a:xfrm>
        </p:spPr>
        <p:txBody>
          <a:bodyPr>
            <a:noAutofit/>
          </a:bodyPr>
          <a:lstStyle/>
          <a:p>
            <a:pPr marL="0" indent="0" algn="r">
              <a:buNone/>
            </a:pPr>
            <a:r>
              <a:rPr lang="en-US" sz="3600" b="1" i="1" dirty="0" smtClean="0">
                <a:solidFill>
                  <a:srgbClr val="0070C0"/>
                </a:solidFill>
              </a:rPr>
              <a:t>But the APA is much more….</a:t>
            </a:r>
            <a:endParaRPr lang="en-US" sz="3600" b="1" i="1" dirty="0">
              <a:solidFill>
                <a:srgbClr val="0070C0"/>
              </a:solidFill>
            </a:endParaRPr>
          </a:p>
        </p:txBody>
      </p:sp>
      <p:sp>
        <p:nvSpPr>
          <p:cNvPr id="4" name="Content Placeholder 2"/>
          <p:cNvSpPr txBox="1">
            <a:spLocks/>
          </p:cNvSpPr>
          <p:nvPr/>
        </p:nvSpPr>
        <p:spPr>
          <a:xfrm>
            <a:off x="602673" y="2133600"/>
            <a:ext cx="8229600"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To encourage safety in design and use of all types of fireworks.</a:t>
            </a:r>
          </a:p>
          <a:p>
            <a:r>
              <a:rPr lang="en-US" dirty="0" smtClean="0"/>
              <a:t>To provide industry information and support to its members.</a:t>
            </a:r>
          </a:p>
          <a:p>
            <a:r>
              <a:rPr lang="en-US" dirty="0" smtClean="0"/>
              <a:t>To promote responsible regulation of the fireworks industry.</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04800"/>
            <a:ext cx="1981200" cy="914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2536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990600"/>
            <a:ext cx="3084513" cy="685800"/>
          </a:xfrm>
        </p:spPr>
        <p:txBody>
          <a:bodyPr>
            <a:noAutofit/>
          </a:bodyPr>
          <a:lstStyle/>
          <a:p>
            <a:pPr algn="ctr"/>
            <a:r>
              <a:rPr lang="en-US" sz="4400" u="sng" dirty="0" smtClean="0">
                <a:solidFill>
                  <a:srgbClr val="C00000"/>
                </a:solidFill>
                <a:effectLst>
                  <a:outerShdw blurRad="38100" dist="38100" dir="2700000" algn="tl">
                    <a:srgbClr val="000000">
                      <a:alpha val="43137"/>
                    </a:srgbClr>
                  </a:outerShdw>
                </a:effectLst>
              </a:rPr>
              <a:t>ADVOCACY</a:t>
            </a:r>
            <a:endParaRPr lang="en-US" sz="4400" u="sng" dirty="0">
              <a:solidFill>
                <a:srgbClr val="C00000"/>
              </a:solidFill>
              <a:effectLst>
                <a:outerShdw blurRad="38100" dist="38100" dir="2700000" algn="tl">
                  <a:srgbClr val="000000">
                    <a:alpha val="43137"/>
                  </a:srgbClr>
                </a:outerShdw>
              </a:effectLst>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828800"/>
            <a:ext cx="3276600" cy="2971800"/>
          </a:xfrm>
          <a:ln w="28575">
            <a:solidFill>
              <a:srgbClr val="0070C0"/>
            </a:solidFill>
          </a:ln>
        </p:spPr>
      </p:pic>
      <p:sp>
        <p:nvSpPr>
          <p:cNvPr id="4" name="Text Placeholder 3"/>
          <p:cNvSpPr>
            <a:spLocks noGrp="1"/>
          </p:cNvSpPr>
          <p:nvPr>
            <p:ph type="body" sz="half" idx="2"/>
          </p:nvPr>
        </p:nvSpPr>
        <p:spPr>
          <a:xfrm>
            <a:off x="4495800" y="1981200"/>
            <a:ext cx="4267200" cy="2133600"/>
          </a:xfrm>
        </p:spPr>
        <p:txBody>
          <a:bodyPr>
            <a:normAutofit fontScale="92500"/>
          </a:bodyPr>
          <a:lstStyle/>
          <a:p>
            <a:r>
              <a:rPr lang="en-US" sz="2800" dirty="0" smtClean="0"/>
              <a:t>The APA is the voice of the fireworks industry 365 days a year on Capitol Hill and with key regulatory agencies such as DOT, ATF, and CPSC.</a:t>
            </a:r>
          </a:p>
          <a:p>
            <a:endParaRPr lang="en-US" dirty="0"/>
          </a:p>
        </p:txBody>
      </p:sp>
      <p:sp>
        <p:nvSpPr>
          <p:cNvPr id="6" name="Title 1"/>
          <p:cNvSpPr txBox="1">
            <a:spLocks/>
          </p:cNvSpPr>
          <p:nvPr/>
        </p:nvSpPr>
        <p:spPr>
          <a:xfrm>
            <a:off x="838200" y="457200"/>
            <a:ext cx="3581400" cy="7493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US" sz="4000" dirty="0" smtClean="0"/>
              <a:t>The APA is . . .</a:t>
            </a:r>
            <a:endParaRPr lang="en-US" sz="4000" dirty="0"/>
          </a:p>
        </p:txBody>
      </p:sp>
    </p:spTree>
    <p:extLst>
      <p:ext uri="{BB962C8B-B14F-4D97-AF65-F5344CB8AC3E}">
        <p14:creationId xmlns:p14="http://schemas.microsoft.com/office/powerpoint/2010/main" val="3300934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The APA is . . .</a:t>
            </a:r>
            <a:r>
              <a:rPr lang="en-US" dirty="0" smtClean="0"/>
              <a:t/>
            </a:r>
            <a:br>
              <a:rPr lang="en-US" dirty="0" smtClean="0"/>
            </a:br>
            <a:endParaRPr lang="en-US" dirty="0"/>
          </a:p>
        </p:txBody>
      </p:sp>
      <p:sp>
        <p:nvSpPr>
          <p:cNvPr id="4" name="Text Placeholder 3"/>
          <p:cNvSpPr>
            <a:spLocks noGrp="1"/>
          </p:cNvSpPr>
          <p:nvPr>
            <p:ph type="body" sz="half" idx="2"/>
          </p:nvPr>
        </p:nvSpPr>
        <p:spPr>
          <a:xfrm>
            <a:off x="762000" y="1219200"/>
            <a:ext cx="8001000" cy="685800"/>
          </a:xfrm>
        </p:spPr>
        <p:txBody>
          <a:bodyPr>
            <a:noAutofit/>
          </a:bodyPr>
          <a:lstStyle/>
          <a:p>
            <a:pPr algn="r"/>
            <a:r>
              <a:rPr lang="en-US" sz="4000" b="1" u="sng" dirty="0" smtClean="0">
                <a:solidFill>
                  <a:srgbClr val="C00000"/>
                </a:solidFill>
                <a:effectLst>
                  <a:outerShdw blurRad="38100" dist="38100" dir="2700000" algn="tl">
                    <a:srgbClr val="000000">
                      <a:alpha val="43137"/>
                    </a:srgbClr>
                  </a:outerShdw>
                </a:effectLst>
              </a:rPr>
              <a:t>CODE &amp; STANDARD DEVELOPMENT</a:t>
            </a:r>
            <a:endParaRPr lang="en-US" sz="4000" b="1"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9236" y="1935474"/>
            <a:ext cx="1858457" cy="180975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2220769"/>
            <a:ext cx="1524000" cy="2019300"/>
          </a:xfrm>
          <a:prstGeom prst="rect">
            <a:avLst/>
          </a:prstGeom>
        </p:spPr>
      </p:pic>
      <p:sp>
        <p:nvSpPr>
          <p:cNvPr id="11" name="Rectangle 10"/>
          <p:cNvSpPr/>
          <p:nvPr/>
        </p:nvSpPr>
        <p:spPr>
          <a:xfrm>
            <a:off x="304800" y="1642348"/>
            <a:ext cx="3886200" cy="4247317"/>
          </a:xfrm>
          <a:prstGeom prst="rect">
            <a:avLst/>
          </a:prstGeom>
        </p:spPr>
        <p:txBody>
          <a:bodyPr wrap="square">
            <a:spAutoFit/>
          </a:bodyPr>
          <a:lstStyle/>
          <a:p>
            <a:endParaRPr lang="en-US" sz="2800" dirty="0" smtClean="0"/>
          </a:p>
          <a:p>
            <a:r>
              <a:rPr lang="en-US" sz="2800" dirty="0" smtClean="0"/>
              <a:t>The APA works with code development  organizations to ensure that fireworks related codes and standards are not overly burdensome or restrictive on the fireworks industry.</a:t>
            </a:r>
          </a:p>
          <a:p>
            <a:endParaRPr lang="en-US" dirty="0"/>
          </a:p>
        </p:txBody>
      </p:sp>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781800" y="3128248"/>
            <a:ext cx="1902330" cy="2434352"/>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05400" y="3775934"/>
            <a:ext cx="1852613" cy="1786666"/>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77000" y="4953000"/>
            <a:ext cx="1314814" cy="1676400"/>
          </a:xfrm>
          <a:prstGeom prst="rect">
            <a:avLst/>
          </a:prstGeom>
        </p:spPr>
      </p:pic>
    </p:spTree>
    <p:extLst>
      <p:ext uri="{BB962C8B-B14F-4D97-AF65-F5344CB8AC3E}">
        <p14:creationId xmlns:p14="http://schemas.microsoft.com/office/powerpoint/2010/main" val="1222780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38600" cy="1096962"/>
          </a:xfrm>
        </p:spPr>
        <p:txBody>
          <a:bodyPr/>
          <a:lstStyle/>
          <a:p>
            <a:pPr algn="l"/>
            <a:r>
              <a:rPr lang="en-US" b="1" dirty="0" smtClean="0"/>
              <a:t>The APA is . . .</a:t>
            </a:r>
            <a:endParaRPr lang="en-US" b="1" dirty="0"/>
          </a:p>
        </p:txBody>
      </p:sp>
      <p:sp>
        <p:nvSpPr>
          <p:cNvPr id="3" name="Title 1"/>
          <p:cNvSpPr txBox="1">
            <a:spLocks/>
          </p:cNvSpPr>
          <p:nvPr/>
        </p:nvSpPr>
        <p:spPr>
          <a:xfrm>
            <a:off x="2819400" y="990600"/>
            <a:ext cx="6019792"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000" b="1" u="sng" dirty="0" smtClean="0">
                <a:solidFill>
                  <a:srgbClr val="C00000"/>
                </a:solidFill>
                <a:effectLst>
                  <a:outerShdw blurRad="38100" dist="38100" dir="2700000" algn="tl">
                    <a:srgbClr val="000000">
                      <a:alpha val="43137"/>
                    </a:srgbClr>
                  </a:outerShdw>
                </a:effectLst>
              </a:rPr>
              <a:t>COMPLIANCE ASSISTANCE</a:t>
            </a:r>
            <a:endParaRPr lang="en-US" sz="4000" b="1" u="sng" dirty="0">
              <a:solidFill>
                <a:srgbClr val="C00000"/>
              </a:solidFill>
              <a:effectLst>
                <a:outerShdw blurRad="38100" dist="38100" dir="2700000" algn="tl">
                  <a:srgbClr val="000000">
                    <a:alpha val="43137"/>
                  </a:srgbClr>
                </a:outerShdw>
              </a:effectLst>
            </a:endParaRPr>
          </a:p>
        </p:txBody>
      </p:sp>
      <p:sp>
        <p:nvSpPr>
          <p:cNvPr id="4" name="Title 1"/>
          <p:cNvSpPr txBox="1">
            <a:spLocks/>
          </p:cNvSpPr>
          <p:nvPr/>
        </p:nvSpPr>
        <p:spPr>
          <a:xfrm rot="10800000" flipV="1">
            <a:off x="3200392" y="1973602"/>
            <a:ext cx="5638800" cy="3048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t>No single company could match the technical, regulatory &amp; legal expertise offered through the APA staff, consultants &amp;  counsel.</a:t>
            </a:r>
            <a:endParaRPr lang="en-US" sz="3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114590"/>
            <a:ext cx="1862282" cy="97683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818" y="4942275"/>
            <a:ext cx="1143000" cy="1333500"/>
          </a:xfrm>
          <a:prstGeom prst="rect">
            <a:avLst/>
          </a:prstGeom>
          <a:ln w="28575">
            <a:solidFill>
              <a:srgbClr val="C00000"/>
            </a:solidFill>
          </a:ln>
        </p:spPr>
      </p:pic>
      <p:sp>
        <p:nvSpPr>
          <p:cNvPr id="9" name="TextBox 8"/>
          <p:cNvSpPr txBox="1"/>
          <p:nvPr/>
        </p:nvSpPr>
        <p:spPr>
          <a:xfrm>
            <a:off x="304800" y="6278084"/>
            <a:ext cx="2971800" cy="307777"/>
          </a:xfrm>
          <a:prstGeom prst="rect">
            <a:avLst/>
          </a:prstGeom>
          <a:noFill/>
        </p:spPr>
        <p:txBody>
          <a:bodyPr wrap="square" rtlCol="0">
            <a:spAutoFit/>
          </a:bodyPr>
          <a:lstStyle/>
          <a:p>
            <a:r>
              <a:rPr lang="en-US" sz="1400" dirty="0" smtClean="0"/>
              <a:t>    Dr. John Conkling, Consultant</a:t>
            </a:r>
            <a:endParaRPr lang="en-US" sz="140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818" y="1600200"/>
            <a:ext cx="1143000" cy="1212848"/>
          </a:xfrm>
          <a:prstGeom prst="rect">
            <a:avLst/>
          </a:prstGeom>
          <a:ln w="28575">
            <a:solidFill>
              <a:srgbClr val="C00000"/>
            </a:solidFill>
          </a:ln>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991" y="3276599"/>
            <a:ext cx="1122218" cy="1142999"/>
          </a:xfrm>
          <a:prstGeom prst="rect">
            <a:avLst/>
          </a:prstGeom>
          <a:ln w="28575">
            <a:solidFill>
              <a:srgbClr val="C00000"/>
            </a:solidFill>
          </a:ln>
        </p:spPr>
      </p:pic>
      <p:sp>
        <p:nvSpPr>
          <p:cNvPr id="13" name="TextBox 12"/>
          <p:cNvSpPr txBox="1"/>
          <p:nvPr/>
        </p:nvSpPr>
        <p:spPr>
          <a:xfrm>
            <a:off x="160585" y="2841332"/>
            <a:ext cx="2803030" cy="307777"/>
          </a:xfrm>
          <a:prstGeom prst="rect">
            <a:avLst/>
          </a:prstGeom>
          <a:noFill/>
        </p:spPr>
        <p:txBody>
          <a:bodyPr wrap="square" rtlCol="0">
            <a:spAutoFit/>
          </a:bodyPr>
          <a:lstStyle/>
          <a:p>
            <a:r>
              <a:rPr lang="en-US" sz="1400" dirty="0" smtClean="0"/>
              <a:t>Julie L. Heckman, Executive Director </a:t>
            </a:r>
            <a:endParaRPr lang="en-US" sz="1400" dirty="0"/>
          </a:p>
        </p:txBody>
      </p:sp>
      <p:sp>
        <p:nvSpPr>
          <p:cNvPr id="14" name="TextBox 13"/>
          <p:cNvSpPr txBox="1"/>
          <p:nvPr/>
        </p:nvSpPr>
        <p:spPr>
          <a:xfrm>
            <a:off x="160585" y="4419597"/>
            <a:ext cx="2975431" cy="307777"/>
          </a:xfrm>
          <a:prstGeom prst="rect">
            <a:avLst/>
          </a:prstGeom>
          <a:noFill/>
        </p:spPr>
        <p:txBody>
          <a:bodyPr wrap="square" rtlCol="0">
            <a:spAutoFit/>
          </a:bodyPr>
          <a:lstStyle/>
          <a:p>
            <a:r>
              <a:rPr lang="en-US" sz="1400" dirty="0" smtClean="0"/>
              <a:t>Gregg Smith, Safety Program Manager</a:t>
            </a:r>
            <a:endParaRPr lang="en-US" sz="1400" dirty="0"/>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63468" y="5338595"/>
            <a:ext cx="2656324" cy="448010"/>
          </a:xfrm>
          <a:prstGeom prst="rect">
            <a:avLst/>
          </a:prstGeom>
        </p:spPr>
      </p:pic>
    </p:spTree>
    <p:extLst>
      <p:ext uri="{BB962C8B-B14F-4D97-AF65-F5344CB8AC3E}">
        <p14:creationId xmlns:p14="http://schemas.microsoft.com/office/powerpoint/2010/main" val="1362155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1219200"/>
            <a:ext cx="6400800" cy="685800"/>
          </a:xfrm>
        </p:spPr>
        <p:txBody>
          <a:bodyPr>
            <a:normAutofit lnSpcReduction="10000"/>
          </a:bodyPr>
          <a:lstStyle/>
          <a:p>
            <a:r>
              <a:rPr lang="en-US" sz="4000" b="1" dirty="0">
                <a:solidFill>
                  <a:srgbClr val="C00000"/>
                </a:solidFill>
              </a:rPr>
              <a:t> </a:t>
            </a:r>
            <a:r>
              <a:rPr lang="en-US" sz="4000" b="1" dirty="0" smtClean="0">
                <a:solidFill>
                  <a:srgbClr val="C00000"/>
                </a:solidFill>
              </a:rPr>
              <a:t>           </a:t>
            </a:r>
            <a:r>
              <a:rPr lang="en-US" sz="4000" b="1" u="sng" dirty="0" smtClean="0">
                <a:solidFill>
                  <a:srgbClr val="C00000"/>
                </a:solidFill>
                <a:effectLst>
                  <a:outerShdw blurRad="38100" dist="38100" dir="2700000" algn="tl">
                    <a:srgbClr val="000000">
                      <a:alpha val="43137"/>
                    </a:srgbClr>
                  </a:outerShdw>
                </a:effectLst>
              </a:rPr>
              <a:t>INDUSTRY FACTS</a:t>
            </a:r>
            <a:endParaRPr lang="en-US" sz="4000" dirty="0">
              <a:effectLst>
                <a:outerShdw blurRad="38100" dist="38100" dir="2700000" algn="tl">
                  <a:srgbClr val="000000">
                    <a:alpha val="43137"/>
                  </a:srgbClr>
                </a:outerShdw>
              </a:effectLst>
            </a:endParaRPr>
          </a:p>
        </p:txBody>
      </p:sp>
      <p:sp>
        <p:nvSpPr>
          <p:cNvPr id="4" name="Title 1"/>
          <p:cNvSpPr>
            <a:spLocks noGrp="1"/>
          </p:cNvSpPr>
          <p:nvPr>
            <p:ph type="ctrTitle"/>
          </p:nvPr>
        </p:nvSpPr>
        <p:spPr>
          <a:xfrm>
            <a:off x="685800" y="685801"/>
            <a:ext cx="3886200" cy="1066799"/>
          </a:xfrm>
        </p:spPr>
        <p:txBody>
          <a:bodyPr/>
          <a:lstStyle/>
          <a:p>
            <a:pPr algn="l"/>
            <a:r>
              <a:rPr lang="en-US" b="1" dirty="0" smtClean="0"/>
              <a:t>The APA is . . .</a:t>
            </a:r>
            <a:endParaRPr lang="en-US" b="1"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400808520"/>
              </p:ext>
            </p:extLst>
          </p:nvPr>
        </p:nvGraphicFramePr>
        <p:xfrm>
          <a:off x="5029200" y="2739250"/>
          <a:ext cx="2895600" cy="1990725"/>
        </p:xfrm>
        <a:graphic>
          <a:graphicData uri="http://schemas.openxmlformats.org/presentationml/2006/ole">
            <mc:AlternateContent xmlns:mc="http://schemas.openxmlformats.org/markup-compatibility/2006">
              <mc:Choice xmlns:v="urn:schemas-microsoft-com:vml" Requires="v">
                <p:oleObj spid="_x0000_s2339" name="Worksheet" r:id="rId3" imgW="3305175" imgH="1781175" progId="Excel.Sheet.8">
                  <p:embed/>
                </p:oleObj>
              </mc:Choice>
              <mc:Fallback>
                <p:oleObj name="Worksheet" r:id="rId3" imgW="3305175" imgH="1781175" progId="Excel.Sheet.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739250"/>
                        <a:ext cx="2895600" cy="1990725"/>
                      </a:xfrm>
                      <a:prstGeom prst="rect">
                        <a:avLst/>
                      </a:prstGeom>
                      <a:noFill/>
                    </p:spPr>
                  </p:pic>
                </p:oleObj>
              </mc:Fallback>
            </mc:AlternateContent>
          </a:graphicData>
        </a:graphic>
      </p:graphicFrame>
      <p:sp>
        <p:nvSpPr>
          <p:cNvPr id="7" name="TextBox 6"/>
          <p:cNvSpPr txBox="1"/>
          <p:nvPr/>
        </p:nvSpPr>
        <p:spPr>
          <a:xfrm>
            <a:off x="4800600" y="2438400"/>
            <a:ext cx="3516091" cy="307777"/>
          </a:xfrm>
          <a:prstGeom prst="rect">
            <a:avLst/>
          </a:prstGeom>
          <a:noFill/>
        </p:spPr>
        <p:txBody>
          <a:bodyPr wrap="none" rtlCol="0">
            <a:spAutoFit/>
          </a:bodyPr>
          <a:lstStyle/>
          <a:p>
            <a:r>
              <a:rPr lang="en-US" sz="1400" cap="all" dirty="0"/>
              <a:t>Fireworks-Related Injury Rates </a:t>
            </a:r>
            <a:r>
              <a:rPr lang="en-US" sz="1400" cap="all" dirty="0" smtClean="0"/>
              <a:t>DECLINE </a:t>
            </a:r>
            <a:endParaRPr lang="en-US" sz="1400" dirty="0"/>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p:cNvGraphicFramePr>
          <p:nvPr>
            <p:extLst>
              <p:ext uri="{D42A27DB-BD31-4B8C-83A1-F6EECF244321}">
                <p14:modId xmlns:p14="http://schemas.microsoft.com/office/powerpoint/2010/main" val="295336190"/>
              </p:ext>
            </p:extLst>
          </p:nvPr>
        </p:nvGraphicFramePr>
        <p:xfrm>
          <a:off x="685800" y="2746177"/>
          <a:ext cx="3048000" cy="1828800"/>
        </p:xfrm>
        <a:graphic>
          <a:graphicData uri="http://schemas.openxmlformats.org/presentationml/2006/ole">
            <mc:AlternateContent xmlns:mc="http://schemas.openxmlformats.org/markup-compatibility/2006">
              <mc:Choice xmlns:v="urn:schemas-microsoft-com:vml" Requires="v">
                <p:oleObj spid="_x0000_s2340" name="Chart" r:id="rId5" imgW="5867535" imgH="4057606" progId="Excel.Chart.8">
                  <p:embed/>
                </p:oleObj>
              </mc:Choice>
              <mc:Fallback>
                <p:oleObj name="Chart" r:id="rId5" imgW="5867535" imgH="4057606" progId="Excel.Chart.8">
                  <p:embed/>
                  <p:pic>
                    <p:nvPicPr>
                      <p:cNvPr id="0" name="Objec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2746177"/>
                        <a:ext cx="3048000" cy="1828800"/>
                      </a:xfrm>
                      <a:prstGeom prst="rect">
                        <a:avLst/>
                      </a:prstGeom>
                      <a:noFill/>
                    </p:spPr>
                  </p:pic>
                </p:oleObj>
              </mc:Fallback>
            </mc:AlternateContent>
          </a:graphicData>
        </a:graphic>
      </p:graphicFrame>
      <p:sp>
        <p:nvSpPr>
          <p:cNvPr id="10" name="TextBox 9"/>
          <p:cNvSpPr txBox="1"/>
          <p:nvPr/>
        </p:nvSpPr>
        <p:spPr>
          <a:xfrm>
            <a:off x="1066800" y="2438400"/>
            <a:ext cx="2057400" cy="307777"/>
          </a:xfrm>
          <a:prstGeom prst="rect">
            <a:avLst/>
          </a:prstGeom>
          <a:noFill/>
        </p:spPr>
        <p:txBody>
          <a:bodyPr wrap="square" rtlCol="0">
            <a:spAutoFit/>
          </a:bodyPr>
          <a:lstStyle/>
          <a:p>
            <a:r>
              <a:rPr lang="en-US" sz="1400" cap="all" dirty="0" smtClean="0"/>
              <a:t> Injuries in perspective </a:t>
            </a:r>
            <a:endParaRPr lang="en-US" sz="1400" dirty="0"/>
          </a:p>
        </p:txBody>
      </p:sp>
      <p:sp>
        <p:nvSpPr>
          <p:cNvPr id="12" name="Text Placeholder 3"/>
          <p:cNvSpPr txBox="1">
            <a:spLocks/>
          </p:cNvSpPr>
          <p:nvPr/>
        </p:nvSpPr>
        <p:spPr>
          <a:xfrm>
            <a:off x="609600" y="4876800"/>
            <a:ext cx="6858000" cy="160020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dirty="0" smtClean="0"/>
              <a:t>The APA compiles industry statistics and facts, serving as a central information source on regulatory actions and other matters pertaining to the pyrotechnics industry.  </a:t>
            </a:r>
            <a:endParaRPr lang="en-US" dirty="0"/>
          </a:p>
        </p:txBody>
      </p:sp>
    </p:spTree>
    <p:extLst>
      <p:ext uri="{BB962C8B-B14F-4D97-AF65-F5344CB8AC3E}">
        <p14:creationId xmlns:p14="http://schemas.microsoft.com/office/powerpoint/2010/main" val="3480759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6934200" cy="761999"/>
          </a:xfrm>
        </p:spPr>
        <p:txBody>
          <a:bodyPr>
            <a:normAutofit fontScale="90000"/>
          </a:bodyPr>
          <a:lstStyle/>
          <a:p>
            <a:pPr algn="l"/>
            <a:r>
              <a:rPr lang="en-US" b="1" dirty="0" smtClean="0"/>
              <a:t>The APA is . . .</a:t>
            </a:r>
            <a:endParaRPr lang="en-US" dirty="0"/>
          </a:p>
        </p:txBody>
      </p:sp>
      <p:sp>
        <p:nvSpPr>
          <p:cNvPr id="3" name="Subtitle 2"/>
          <p:cNvSpPr>
            <a:spLocks noGrp="1"/>
          </p:cNvSpPr>
          <p:nvPr>
            <p:ph type="subTitle" idx="1"/>
          </p:nvPr>
        </p:nvSpPr>
        <p:spPr>
          <a:xfrm>
            <a:off x="580736" y="1908720"/>
            <a:ext cx="8029864" cy="2434680"/>
          </a:xfrm>
        </p:spPr>
        <p:txBody>
          <a:bodyPr>
            <a:normAutofit fontScale="25000" lnSpcReduction="20000"/>
          </a:bodyPr>
          <a:lstStyle/>
          <a:p>
            <a:pPr algn="r"/>
            <a:endParaRPr lang="en-US" sz="1500" b="1" u="sng" dirty="0" smtClean="0">
              <a:solidFill>
                <a:srgbClr val="C00000"/>
              </a:solidFill>
            </a:endParaRPr>
          </a:p>
          <a:p>
            <a:pPr marL="457200" indent="-457200" algn="l">
              <a:buFont typeface="Wingdings" panose="05000000000000000000" pitchFamily="2" charset="2"/>
              <a:buChar char="v"/>
            </a:pPr>
            <a:r>
              <a:rPr lang="en-US" sz="8000" dirty="0" smtClean="0">
                <a:solidFill>
                  <a:schemeClr val="tx1"/>
                </a:solidFill>
              </a:rPr>
              <a:t>Training industry members to understand &amp; comply with regulatory responsibilities.</a:t>
            </a:r>
          </a:p>
          <a:p>
            <a:pPr algn="l"/>
            <a:endParaRPr lang="en-US" sz="4800" dirty="0" smtClean="0">
              <a:solidFill>
                <a:schemeClr val="tx1"/>
              </a:solidFill>
            </a:endParaRPr>
          </a:p>
          <a:p>
            <a:pPr marL="457200" indent="-457200" algn="l">
              <a:buFont typeface="Wingdings" panose="05000000000000000000" pitchFamily="2" charset="2"/>
              <a:buChar char="v"/>
            </a:pPr>
            <a:r>
              <a:rPr lang="en-US" sz="8000" dirty="0" smtClean="0">
                <a:solidFill>
                  <a:schemeClr val="tx1"/>
                </a:solidFill>
              </a:rPr>
              <a:t>Developing educational DVDs, publications &amp; training programs that explain regulations &amp; encourage safety.</a:t>
            </a:r>
          </a:p>
          <a:p>
            <a:pPr algn="l"/>
            <a:endParaRPr lang="en-US" dirty="0" smtClean="0">
              <a:solidFill>
                <a:schemeClr val="tx1"/>
              </a:solidFill>
            </a:endParaRPr>
          </a:p>
          <a:p>
            <a:pPr marL="457200" indent="-457200" algn="l">
              <a:buFont typeface="Wingdings" panose="05000000000000000000" pitchFamily="2" charset="2"/>
              <a:buChar char="v"/>
            </a:pPr>
            <a:r>
              <a:rPr lang="en-US" sz="8000" dirty="0" smtClean="0">
                <a:solidFill>
                  <a:schemeClr val="tx1"/>
                </a:solidFill>
              </a:rPr>
              <a:t>Cultivating positive relationships within the enforcement community by serving as a resource for information and training.</a:t>
            </a:r>
          </a:p>
          <a:p>
            <a:endParaRPr lang="en-US" dirty="0"/>
          </a:p>
        </p:txBody>
      </p:sp>
      <p:sp>
        <p:nvSpPr>
          <p:cNvPr id="7" name="TextBox 6"/>
          <p:cNvSpPr txBox="1"/>
          <p:nvPr/>
        </p:nvSpPr>
        <p:spPr>
          <a:xfrm>
            <a:off x="2133600" y="1200834"/>
            <a:ext cx="6096000" cy="707886"/>
          </a:xfrm>
          <a:prstGeom prst="rect">
            <a:avLst/>
          </a:prstGeom>
          <a:noFill/>
        </p:spPr>
        <p:txBody>
          <a:bodyPr wrap="square" rtlCol="0">
            <a:spAutoFit/>
          </a:bodyPr>
          <a:lstStyle/>
          <a:p>
            <a:pPr algn="r"/>
            <a:r>
              <a:rPr lang="en-US" sz="4000" b="1" u="sng" dirty="0" smtClean="0">
                <a:solidFill>
                  <a:srgbClr val="C00000"/>
                </a:solidFill>
                <a:effectLst>
                  <a:outerShdw blurRad="38100" dist="38100" dir="2700000" algn="tl">
                    <a:srgbClr val="000000">
                      <a:alpha val="43137"/>
                    </a:srgbClr>
                  </a:outerShdw>
                </a:effectLst>
              </a:rPr>
              <a:t>EDUCATION &amp; TRAINING</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4267200"/>
            <a:ext cx="3581400" cy="2133600"/>
          </a:xfrm>
          <a:prstGeom prst="rect">
            <a:avLst/>
          </a:prstGeom>
          <a:ln w="28575">
            <a:solidFill>
              <a:srgbClr val="0070C0"/>
            </a:solidFill>
          </a:ln>
        </p:spPr>
      </p:pic>
    </p:spTree>
    <p:extLst>
      <p:ext uri="{BB962C8B-B14F-4D97-AF65-F5344CB8AC3E}">
        <p14:creationId xmlns:p14="http://schemas.microsoft.com/office/powerpoint/2010/main" val="3884526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352800" cy="1174750"/>
          </a:xfrm>
        </p:spPr>
        <p:txBody>
          <a:bodyPr>
            <a:noAutofit/>
          </a:bodyPr>
          <a:lstStyle/>
          <a:p>
            <a:r>
              <a:rPr lang="en-US" sz="4000" dirty="0"/>
              <a:t>The APA is . . .</a:t>
            </a:r>
          </a:p>
        </p:txBody>
      </p:sp>
      <p:sp>
        <p:nvSpPr>
          <p:cNvPr id="3" name="Content Placeholder 2"/>
          <p:cNvSpPr>
            <a:spLocks noGrp="1"/>
          </p:cNvSpPr>
          <p:nvPr>
            <p:ph idx="1"/>
          </p:nvPr>
        </p:nvSpPr>
        <p:spPr>
          <a:xfrm>
            <a:off x="533400" y="4953000"/>
            <a:ext cx="7924800" cy="1020763"/>
          </a:xfrm>
        </p:spPr>
        <p:txBody>
          <a:bodyPr>
            <a:normAutofit fontScale="25000" lnSpcReduction="20000"/>
          </a:bodyPr>
          <a:lstStyle/>
          <a:p>
            <a:pPr marL="0" indent="0">
              <a:buNone/>
            </a:pPr>
            <a:endParaRPr lang="en-US" sz="900" dirty="0" smtClean="0"/>
          </a:p>
          <a:p>
            <a:pPr marL="0" indent="0">
              <a:buNone/>
            </a:pPr>
            <a:r>
              <a:rPr lang="en-US" sz="9600" dirty="0" smtClean="0"/>
              <a:t>When the media or general public has questions about fireworks, the first call they make is to the APA.  By conducting countless interviews each year, APA strengthens the image of the industry and confidence in the safety of its products.</a:t>
            </a:r>
            <a:endParaRPr lang="en-US" sz="9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2189018"/>
            <a:ext cx="5105400" cy="2590800"/>
          </a:xfrm>
          <a:prstGeom prst="rect">
            <a:avLst/>
          </a:prstGeom>
          <a:ln w="28575">
            <a:solidFill>
              <a:schemeClr val="accent2"/>
            </a:solidFill>
          </a:ln>
        </p:spPr>
      </p:pic>
      <p:sp>
        <p:nvSpPr>
          <p:cNvPr id="5" name="Rectangle 4"/>
          <p:cNvSpPr/>
          <p:nvPr/>
        </p:nvSpPr>
        <p:spPr>
          <a:xfrm>
            <a:off x="3581400" y="1066800"/>
            <a:ext cx="4648200" cy="707886"/>
          </a:xfrm>
          <a:prstGeom prst="rect">
            <a:avLst/>
          </a:prstGeom>
        </p:spPr>
        <p:txBody>
          <a:bodyPr wrap="square">
            <a:spAutoFit/>
          </a:bodyPr>
          <a:lstStyle/>
          <a:p>
            <a:pPr algn="ctr"/>
            <a:r>
              <a:rPr lang="en-US" sz="4000" b="1" u="sng" dirty="0">
                <a:solidFill>
                  <a:srgbClr val="C00000"/>
                </a:solidFill>
                <a:effectLst>
                  <a:outerShdw blurRad="38100" dist="38100" dir="2700000" algn="tl">
                    <a:srgbClr val="000000">
                      <a:alpha val="43137"/>
                    </a:srgbClr>
                  </a:outerShdw>
                </a:effectLst>
              </a:rPr>
              <a:t>PUBLIC RELATIONS</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031949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1012</TotalTime>
  <Words>1163</Words>
  <Application>Microsoft Office PowerPoint</Application>
  <PresentationFormat>On-screen Show (4:3)</PresentationFormat>
  <Paragraphs>110</Paragraphs>
  <Slides>19</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2" baseType="lpstr">
      <vt:lpstr>Office Theme</vt:lpstr>
      <vt:lpstr>Worksheet</vt:lpstr>
      <vt:lpstr>Chart</vt:lpstr>
      <vt:lpstr>American Pyrotechnics Association</vt:lpstr>
      <vt:lpstr>Why APA Was Established</vt:lpstr>
      <vt:lpstr>    APA Mission</vt:lpstr>
      <vt:lpstr>ADVOCACY</vt:lpstr>
      <vt:lpstr>The APA is . . . </vt:lpstr>
      <vt:lpstr>The APA is . . .</vt:lpstr>
      <vt:lpstr>The APA is . . .</vt:lpstr>
      <vt:lpstr>The APA is . . .</vt:lpstr>
      <vt:lpstr>The APA is . . .</vt:lpstr>
      <vt:lpstr>The APA is . . .</vt:lpstr>
      <vt:lpstr>APA Members</vt:lpstr>
      <vt:lpstr>PowerPoint Presentation</vt:lpstr>
      <vt:lpstr>What’s the VALUE?</vt:lpstr>
      <vt:lpstr>PowerPoint Presentation</vt:lpstr>
      <vt:lpstr>PowerPoint Presentation</vt:lpstr>
      <vt:lpstr>PowerPoint Presentation</vt:lpstr>
      <vt:lpstr>Professional Development Opportunities</vt:lpstr>
      <vt:lpstr>Building Relationships with Policy Makers to Move the Industry Forward</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Pyrotechnics Association</dc:title>
  <dc:creator>Dell Owner</dc:creator>
  <cp:lastModifiedBy>annelise</cp:lastModifiedBy>
  <cp:revision>158</cp:revision>
  <dcterms:created xsi:type="dcterms:W3CDTF">2013-12-10T15:24:08Z</dcterms:created>
  <dcterms:modified xsi:type="dcterms:W3CDTF">2016-01-14T16:07:55Z</dcterms:modified>
</cp:coreProperties>
</file>