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nva Sans Bold" panose="020B0803030501040103" pitchFamily="34" charset="0"/>
      <p:regular r:id="rId13"/>
      <p:bold r:id="rId14"/>
    </p:embeddedFont>
    <p:embeddedFont>
      <p:font typeface="Garet Bold" pitchFamily="2" charset="77"/>
      <p:regular r:id="rId15"/>
      <p:bold r:id="rId16"/>
    </p:embeddedFont>
    <p:embeddedFont>
      <p:font typeface="Gotham" pitchFamily="2" charset="0"/>
      <p:regular r:id="rId17"/>
    </p:embeddedFont>
    <p:embeddedFont>
      <p:font typeface="Gotham Bold" pitchFamily="2" charset="0"/>
      <p:regular r:id="rId18"/>
      <p:bold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Bold" panose="020F0502020204030204" pitchFamily="34" charset="0"/>
      <p:regular r:id="rId24"/>
      <p:bold r:id="rId25"/>
    </p:embeddedFont>
    <p:embeddedFont>
      <p:font typeface="Poppins Semi-Bold" pitchFamily="2" charset="77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77" d="100"/>
          <a:sy n="77" d="100"/>
        </p:scale>
        <p:origin x="88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716543" y="2111973"/>
            <a:ext cx="8571457" cy="8175027"/>
          </a:xfrm>
          <a:custGeom>
            <a:avLst/>
            <a:gdLst/>
            <a:ahLst/>
            <a:cxnLst/>
            <a:rect l="l" t="t" r="r" b="b"/>
            <a:pathLst>
              <a:path w="8571457" h="8175027">
                <a:moveTo>
                  <a:pt x="8571457" y="0"/>
                </a:moveTo>
                <a:lnTo>
                  <a:pt x="0" y="0"/>
                </a:lnTo>
                <a:lnTo>
                  <a:pt x="0" y="8175027"/>
                </a:lnTo>
                <a:lnTo>
                  <a:pt x="8571457" y="8175027"/>
                </a:lnTo>
                <a:lnTo>
                  <a:pt x="857145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0" y="-191567"/>
            <a:ext cx="6069094" cy="5788399"/>
          </a:xfrm>
          <a:custGeom>
            <a:avLst/>
            <a:gdLst/>
            <a:ahLst/>
            <a:cxnLst/>
            <a:rect l="l" t="t" r="r" b="b"/>
            <a:pathLst>
              <a:path w="6069094" h="5788399">
                <a:moveTo>
                  <a:pt x="0" y="5788399"/>
                </a:moveTo>
                <a:lnTo>
                  <a:pt x="6069094" y="5788399"/>
                </a:lnTo>
                <a:lnTo>
                  <a:pt x="6069094" y="0"/>
                </a:lnTo>
                <a:lnTo>
                  <a:pt x="0" y="0"/>
                </a:lnTo>
                <a:lnTo>
                  <a:pt x="0" y="5788399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163460" y="-200282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837453" y="3198666"/>
            <a:ext cx="12287648" cy="361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7"/>
              </a:lnSpc>
            </a:pPr>
            <a:r>
              <a:rPr lang="en-US" sz="9300" b="1" spc="30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APA </a:t>
            </a:r>
          </a:p>
          <a:p>
            <a:pPr algn="l">
              <a:lnSpc>
                <a:spcPts val="9207"/>
              </a:lnSpc>
            </a:pPr>
            <a:r>
              <a:rPr lang="en-US" sz="9300" b="1" spc="30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CONFERENCE</a:t>
            </a:r>
          </a:p>
          <a:p>
            <a:pPr algn="l">
              <a:lnSpc>
                <a:spcPts val="9207"/>
              </a:lnSpc>
            </a:pPr>
            <a:endParaRPr lang="en-US" sz="9300" b="1" spc="306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37453" y="5909789"/>
            <a:ext cx="6869442" cy="100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8"/>
              </a:lnSpc>
              <a:spcBef>
                <a:spcPct val="0"/>
              </a:spcBef>
            </a:pPr>
            <a:r>
              <a:rPr lang="en-US" sz="5899" b="1" spc="188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Industry Update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989998" y="8657978"/>
            <a:ext cx="3789585" cy="919022"/>
            <a:chOff x="0" y="0"/>
            <a:chExt cx="998080" cy="2420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8080" cy="242047"/>
            </a:xfrm>
            <a:custGeom>
              <a:avLst/>
              <a:gdLst/>
              <a:ahLst/>
              <a:cxnLst/>
              <a:rect l="l" t="t" r="r" b="b"/>
              <a:pathLst>
                <a:path w="998080" h="242047">
                  <a:moveTo>
                    <a:pt x="55160" y="0"/>
                  </a:moveTo>
                  <a:lnTo>
                    <a:pt x="942921" y="0"/>
                  </a:lnTo>
                  <a:cubicBezTo>
                    <a:pt x="957550" y="0"/>
                    <a:pt x="971580" y="5811"/>
                    <a:pt x="981924" y="16156"/>
                  </a:cubicBezTo>
                  <a:cubicBezTo>
                    <a:pt x="992269" y="26500"/>
                    <a:pt x="998080" y="40530"/>
                    <a:pt x="998080" y="55160"/>
                  </a:cubicBezTo>
                  <a:lnTo>
                    <a:pt x="998080" y="186887"/>
                  </a:lnTo>
                  <a:cubicBezTo>
                    <a:pt x="998080" y="217351"/>
                    <a:pt x="973384" y="242047"/>
                    <a:pt x="942921" y="242047"/>
                  </a:cubicBezTo>
                  <a:lnTo>
                    <a:pt x="55160" y="242047"/>
                  </a:lnTo>
                  <a:cubicBezTo>
                    <a:pt x="40530" y="242047"/>
                    <a:pt x="26500" y="236236"/>
                    <a:pt x="16156" y="225891"/>
                  </a:cubicBezTo>
                  <a:cubicBezTo>
                    <a:pt x="5811" y="215547"/>
                    <a:pt x="0" y="201517"/>
                    <a:pt x="0" y="186887"/>
                  </a:cubicBezTo>
                  <a:lnTo>
                    <a:pt x="0" y="55160"/>
                  </a:lnTo>
                  <a:cubicBezTo>
                    <a:pt x="0" y="40530"/>
                    <a:pt x="5811" y="26500"/>
                    <a:pt x="16156" y="16156"/>
                  </a:cubicBezTo>
                  <a:cubicBezTo>
                    <a:pt x="26500" y="5811"/>
                    <a:pt x="40530" y="0"/>
                    <a:pt x="55160" y="0"/>
                  </a:cubicBezTo>
                  <a:close/>
                </a:path>
              </a:pathLst>
            </a:custGeom>
            <a:solidFill>
              <a:srgbClr val="EE13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98080" cy="2991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James Fuller</a:t>
              </a:r>
            </a:p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  ArenaComms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73" y="9187"/>
            <a:ext cx="10484966" cy="4329417"/>
          </a:xfrm>
          <a:custGeom>
            <a:avLst/>
            <a:gdLst/>
            <a:ahLst/>
            <a:cxnLst/>
            <a:rect l="l" t="t" r="r" b="b"/>
            <a:pathLst>
              <a:path w="10484966" h="4329417">
                <a:moveTo>
                  <a:pt x="0" y="0"/>
                </a:moveTo>
                <a:lnTo>
                  <a:pt x="10484966" y="0"/>
                </a:lnTo>
                <a:lnTo>
                  <a:pt x="10484966" y="4329417"/>
                </a:lnTo>
                <a:lnTo>
                  <a:pt x="0" y="43294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6881" y="3859211"/>
            <a:ext cx="5410046" cy="3385782"/>
            <a:chOff x="0" y="0"/>
            <a:chExt cx="2183870" cy="1366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870" cy="1366736"/>
            </a:xfrm>
            <a:custGeom>
              <a:avLst/>
              <a:gdLst/>
              <a:ahLst/>
              <a:cxnLst/>
              <a:rect l="l" t="t" r="r" b="b"/>
              <a:pathLst>
                <a:path w="2183870" h="1366736">
                  <a:moveTo>
                    <a:pt x="42931" y="0"/>
                  </a:moveTo>
                  <a:lnTo>
                    <a:pt x="2140939" y="0"/>
                  </a:lnTo>
                  <a:cubicBezTo>
                    <a:pt x="2164649" y="0"/>
                    <a:pt x="2183870" y="19221"/>
                    <a:pt x="2183870" y="42931"/>
                  </a:cubicBezTo>
                  <a:lnTo>
                    <a:pt x="2183870" y="1323806"/>
                  </a:lnTo>
                  <a:cubicBezTo>
                    <a:pt x="2183870" y="1335192"/>
                    <a:pt x="2179347" y="1346111"/>
                    <a:pt x="2171295" y="1354162"/>
                  </a:cubicBezTo>
                  <a:cubicBezTo>
                    <a:pt x="2163244" y="1362213"/>
                    <a:pt x="2152325" y="1366736"/>
                    <a:pt x="2140939" y="1366736"/>
                  </a:cubicBezTo>
                  <a:lnTo>
                    <a:pt x="42931" y="1366736"/>
                  </a:lnTo>
                  <a:cubicBezTo>
                    <a:pt x="31545" y="1366736"/>
                    <a:pt x="20625" y="1362213"/>
                    <a:pt x="12574" y="1354162"/>
                  </a:cubicBezTo>
                  <a:cubicBezTo>
                    <a:pt x="4523" y="1346111"/>
                    <a:pt x="0" y="1335192"/>
                    <a:pt x="0" y="1323806"/>
                  </a:cubicBezTo>
                  <a:lnTo>
                    <a:pt x="0" y="42931"/>
                  </a:lnTo>
                  <a:cubicBezTo>
                    <a:pt x="0" y="19221"/>
                    <a:pt x="19221" y="0"/>
                    <a:pt x="42931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38678" y="3859211"/>
            <a:ext cx="5410046" cy="3385782"/>
            <a:chOff x="0" y="0"/>
            <a:chExt cx="2183870" cy="13667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3870" cy="1366736"/>
            </a:xfrm>
            <a:custGeom>
              <a:avLst/>
              <a:gdLst/>
              <a:ahLst/>
              <a:cxnLst/>
              <a:rect l="l" t="t" r="r" b="b"/>
              <a:pathLst>
                <a:path w="2183870" h="1366736">
                  <a:moveTo>
                    <a:pt x="42931" y="0"/>
                  </a:moveTo>
                  <a:lnTo>
                    <a:pt x="2140939" y="0"/>
                  </a:lnTo>
                  <a:cubicBezTo>
                    <a:pt x="2164649" y="0"/>
                    <a:pt x="2183870" y="19221"/>
                    <a:pt x="2183870" y="42931"/>
                  </a:cubicBezTo>
                  <a:lnTo>
                    <a:pt x="2183870" y="1323806"/>
                  </a:lnTo>
                  <a:cubicBezTo>
                    <a:pt x="2183870" y="1335192"/>
                    <a:pt x="2179347" y="1346111"/>
                    <a:pt x="2171295" y="1354162"/>
                  </a:cubicBezTo>
                  <a:cubicBezTo>
                    <a:pt x="2163244" y="1362213"/>
                    <a:pt x="2152325" y="1366736"/>
                    <a:pt x="2140939" y="1366736"/>
                  </a:cubicBezTo>
                  <a:lnTo>
                    <a:pt x="42931" y="1366736"/>
                  </a:lnTo>
                  <a:cubicBezTo>
                    <a:pt x="31545" y="1366736"/>
                    <a:pt x="20625" y="1362213"/>
                    <a:pt x="12574" y="1354162"/>
                  </a:cubicBezTo>
                  <a:cubicBezTo>
                    <a:pt x="4523" y="1346111"/>
                    <a:pt x="0" y="1335192"/>
                    <a:pt x="0" y="1323806"/>
                  </a:cubicBezTo>
                  <a:lnTo>
                    <a:pt x="0" y="42931"/>
                  </a:lnTo>
                  <a:cubicBezTo>
                    <a:pt x="0" y="19221"/>
                    <a:pt x="19221" y="0"/>
                    <a:pt x="42931" y="0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91073" y="3859211"/>
            <a:ext cx="5410046" cy="3385782"/>
            <a:chOff x="0" y="0"/>
            <a:chExt cx="2183870" cy="13667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3870" cy="1366736"/>
            </a:xfrm>
            <a:custGeom>
              <a:avLst/>
              <a:gdLst/>
              <a:ahLst/>
              <a:cxnLst/>
              <a:rect l="l" t="t" r="r" b="b"/>
              <a:pathLst>
                <a:path w="2183870" h="1366736">
                  <a:moveTo>
                    <a:pt x="42931" y="0"/>
                  </a:moveTo>
                  <a:lnTo>
                    <a:pt x="2140939" y="0"/>
                  </a:lnTo>
                  <a:cubicBezTo>
                    <a:pt x="2164649" y="0"/>
                    <a:pt x="2183870" y="19221"/>
                    <a:pt x="2183870" y="42931"/>
                  </a:cubicBezTo>
                  <a:lnTo>
                    <a:pt x="2183870" y="1323806"/>
                  </a:lnTo>
                  <a:cubicBezTo>
                    <a:pt x="2183870" y="1335192"/>
                    <a:pt x="2179347" y="1346111"/>
                    <a:pt x="2171295" y="1354162"/>
                  </a:cubicBezTo>
                  <a:cubicBezTo>
                    <a:pt x="2163244" y="1362213"/>
                    <a:pt x="2152325" y="1366736"/>
                    <a:pt x="2140939" y="1366736"/>
                  </a:cubicBezTo>
                  <a:lnTo>
                    <a:pt x="42931" y="1366736"/>
                  </a:lnTo>
                  <a:cubicBezTo>
                    <a:pt x="31545" y="1366736"/>
                    <a:pt x="20625" y="1362213"/>
                    <a:pt x="12574" y="1354162"/>
                  </a:cubicBezTo>
                  <a:cubicBezTo>
                    <a:pt x="4523" y="1346111"/>
                    <a:pt x="0" y="1335192"/>
                    <a:pt x="0" y="1323806"/>
                  </a:cubicBezTo>
                  <a:lnTo>
                    <a:pt x="0" y="42931"/>
                  </a:lnTo>
                  <a:cubicBezTo>
                    <a:pt x="0" y="19221"/>
                    <a:pt x="19221" y="0"/>
                    <a:pt x="42931" y="0"/>
                  </a:cubicBez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6881" y="6672748"/>
            <a:ext cx="5410046" cy="2194646"/>
            <a:chOff x="0" y="0"/>
            <a:chExt cx="1308232" cy="5306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8232" cy="530699"/>
            </a:xfrm>
            <a:custGeom>
              <a:avLst/>
              <a:gdLst/>
              <a:ahLst/>
              <a:cxnLst/>
              <a:rect l="l" t="t" r="r" b="b"/>
              <a:pathLst>
                <a:path w="1308232" h="530699">
                  <a:moveTo>
                    <a:pt x="0" y="0"/>
                  </a:moveTo>
                  <a:lnTo>
                    <a:pt x="1308232" y="0"/>
                  </a:lnTo>
                  <a:lnTo>
                    <a:pt x="1308232" y="530699"/>
                  </a:lnTo>
                  <a:lnTo>
                    <a:pt x="0" y="53069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308232" cy="5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2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38678" y="6672748"/>
            <a:ext cx="5410046" cy="2194646"/>
            <a:chOff x="0" y="0"/>
            <a:chExt cx="1308232" cy="5306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8232" cy="530699"/>
            </a:xfrm>
            <a:custGeom>
              <a:avLst/>
              <a:gdLst/>
              <a:ahLst/>
              <a:cxnLst/>
              <a:rect l="l" t="t" r="r" b="b"/>
              <a:pathLst>
                <a:path w="1308232" h="530699">
                  <a:moveTo>
                    <a:pt x="0" y="0"/>
                  </a:moveTo>
                  <a:lnTo>
                    <a:pt x="1308232" y="0"/>
                  </a:lnTo>
                  <a:lnTo>
                    <a:pt x="1308232" y="530699"/>
                  </a:lnTo>
                  <a:lnTo>
                    <a:pt x="0" y="53069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308232" cy="5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2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91073" y="6672748"/>
            <a:ext cx="5410046" cy="2194646"/>
            <a:chOff x="0" y="0"/>
            <a:chExt cx="1308232" cy="53069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08232" cy="530699"/>
            </a:xfrm>
            <a:custGeom>
              <a:avLst/>
              <a:gdLst/>
              <a:ahLst/>
              <a:cxnLst/>
              <a:rect l="l" t="t" r="r" b="b"/>
              <a:pathLst>
                <a:path w="1308232" h="530699">
                  <a:moveTo>
                    <a:pt x="0" y="0"/>
                  </a:moveTo>
                  <a:lnTo>
                    <a:pt x="1308232" y="0"/>
                  </a:lnTo>
                  <a:lnTo>
                    <a:pt x="1308232" y="530699"/>
                  </a:lnTo>
                  <a:lnTo>
                    <a:pt x="0" y="53069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308232" cy="587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2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427488" y="7210710"/>
            <a:ext cx="4937215" cy="101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015"/>
              </a:lnSpc>
            </a:pPr>
            <a:r>
              <a:rPr lang="en-US" sz="3238" b="1" spc="35">
                <a:solidFill>
                  <a:srgbClr val="111F57"/>
                </a:solidFill>
                <a:latin typeface="Gotham Bold"/>
                <a:ea typeface="Gotham Bold"/>
                <a:cs typeface="Gotham Bold"/>
                <a:sym typeface="Gotham Bold"/>
              </a:rPr>
              <a:t>Two Hospitalized after Fireworks Explosion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3297" y="6947932"/>
            <a:ext cx="4937215" cy="147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9"/>
              </a:lnSpc>
            </a:pPr>
            <a:r>
              <a:rPr lang="en-US" sz="3338" b="1" spc="36">
                <a:solidFill>
                  <a:srgbClr val="111F57"/>
                </a:solidFill>
                <a:latin typeface="Gotham Bold"/>
                <a:ea typeface="Gotham Bold"/>
                <a:cs typeface="Gotham Bold"/>
                <a:sym typeface="Gotham Bold"/>
              </a:rPr>
              <a:t>Fireworks </a:t>
            </a:r>
          </a:p>
          <a:p>
            <a:pPr marL="0" lvl="0" indent="0" algn="ctr">
              <a:lnSpc>
                <a:spcPts val="3939"/>
              </a:lnSpc>
            </a:pPr>
            <a:r>
              <a:rPr lang="en-US" sz="3338" b="1" spc="36">
                <a:solidFill>
                  <a:srgbClr val="111F57"/>
                </a:solidFill>
                <a:latin typeface="Gotham Bold"/>
                <a:ea typeface="Gotham Bold"/>
                <a:cs typeface="Gotham Bold"/>
                <a:sym typeface="Gotham Bold"/>
              </a:rPr>
              <a:t>Explosion Kills Seven in California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75392" y="2097629"/>
            <a:ext cx="11270567" cy="156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192"/>
              </a:lnSpc>
              <a:spcBef>
                <a:spcPct val="0"/>
              </a:spcBef>
            </a:pPr>
            <a:r>
              <a:rPr lang="en-US" sz="5385" b="1" spc="5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Display Incidents Captured  America’s Attention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75392" y="7239285"/>
            <a:ext cx="4937215" cy="98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5"/>
              </a:lnSpc>
            </a:pPr>
            <a:r>
              <a:rPr lang="en-US" sz="3338" b="1" spc="36">
                <a:solidFill>
                  <a:srgbClr val="111F57"/>
                </a:solidFill>
                <a:latin typeface="Gotham Bold"/>
                <a:ea typeface="Gotham Bold"/>
                <a:cs typeface="Gotham Bold"/>
                <a:sym typeface="Gotham Bold"/>
              </a:rPr>
              <a:t>Dual House Fire Caused by Fireworks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59328" y="8896679"/>
            <a:ext cx="3770954" cy="104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California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40782" y="8963279"/>
            <a:ext cx="4405837" cy="99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 Mexico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41906" y="8944229"/>
            <a:ext cx="5359213" cy="996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Massachusetts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76193"/>
            <a:ext cx="11630460" cy="103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24"/>
              </a:lnSpc>
            </a:pPr>
            <a:r>
              <a:rPr lang="en-US" sz="6017" b="1" spc="6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Looking Ahead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05845"/>
            <a:ext cx="9489677" cy="164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08"/>
              </a:lnSpc>
              <a:spcBef>
                <a:spcPct val="0"/>
              </a:spcBef>
            </a:pPr>
            <a:r>
              <a:rPr lang="en-US" sz="3148" b="1" spc="34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Continue to lead the conversation</a:t>
            </a:r>
            <a:r>
              <a:rPr lang="en-US" sz="3148" b="1" u="none" strike="noStrike" spc="34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.</a:t>
            </a:r>
          </a:p>
          <a:p>
            <a:pPr marL="0" lvl="0" indent="0" algn="l">
              <a:lnSpc>
                <a:spcPts val="4408"/>
              </a:lnSpc>
              <a:spcBef>
                <a:spcPct val="0"/>
              </a:spcBef>
            </a:pPr>
            <a:r>
              <a:rPr lang="en-US" sz="3148" b="1" u="none" strike="noStrike" spc="34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Coordinate engagement.</a:t>
            </a:r>
          </a:p>
          <a:p>
            <a:pPr marL="0" lvl="0" indent="0" algn="l">
              <a:lnSpc>
                <a:spcPts val="4408"/>
              </a:lnSpc>
              <a:spcBef>
                <a:spcPct val="0"/>
              </a:spcBef>
            </a:pPr>
            <a:r>
              <a:rPr lang="en-US" sz="3148" b="1" u="none" strike="noStrike" spc="34">
                <a:solidFill>
                  <a:srgbClr val="FF0000"/>
                </a:solidFill>
                <a:latin typeface="Gotham Bold"/>
                <a:ea typeface="Gotham Bold"/>
                <a:cs typeface="Gotham Bold"/>
                <a:sym typeface="Gotham Bold"/>
              </a:rPr>
              <a:t>Focus on safety and regulatory compliance.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500260" y="4152994"/>
            <a:ext cx="2483600" cy="24836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0230" y="4141218"/>
            <a:ext cx="2483600" cy="24836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5245" y="4141218"/>
            <a:ext cx="2483600" cy="24836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568948">
            <a:off x="9801348" y="-1688698"/>
            <a:ext cx="11263826" cy="5434796"/>
          </a:xfrm>
          <a:custGeom>
            <a:avLst/>
            <a:gdLst/>
            <a:ahLst/>
            <a:cxnLst/>
            <a:rect l="l" t="t" r="r" b="b"/>
            <a:pathLst>
              <a:path w="11263826" h="5434796">
                <a:moveTo>
                  <a:pt x="0" y="0"/>
                </a:moveTo>
                <a:lnTo>
                  <a:pt x="11263826" y="0"/>
                </a:lnTo>
                <a:lnTo>
                  <a:pt x="11263826" y="5434796"/>
                </a:lnTo>
                <a:lnTo>
                  <a:pt x="0" y="543479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058653" y="7755180"/>
            <a:ext cx="4170694" cy="160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1439" lvl="1" indent="-245720" algn="just">
              <a:lnSpc>
                <a:spcPts val="3186"/>
              </a:lnSpc>
              <a:buFont typeface="Arial"/>
              <a:buChar char="•"/>
            </a:pPr>
            <a:r>
              <a:rPr lang="en-US" sz="2276" b="1" spc="25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Tarrifs</a:t>
            </a:r>
            <a:endParaRPr lang="en-US" sz="2276" b="1" spc="25" dirty="0">
              <a:solidFill>
                <a:srgbClr val="FFFFFF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491439" lvl="1" indent="-245720" algn="just">
              <a:lnSpc>
                <a:spcPts val="3186"/>
              </a:lnSpc>
              <a:buFont typeface="Arial"/>
              <a:buChar char="•"/>
            </a:pPr>
            <a:r>
              <a:rPr lang="en-US" sz="2276" b="1" spc="25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ATF modernization</a:t>
            </a:r>
          </a:p>
          <a:p>
            <a:pPr marL="491439" lvl="1" indent="-245720" algn="just">
              <a:lnSpc>
                <a:spcPts val="3186"/>
              </a:lnSpc>
              <a:buFont typeface="Arial"/>
              <a:buChar char="•"/>
            </a:pPr>
            <a:r>
              <a:rPr lang="en-US" sz="2276" b="1" spc="25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Regulatory compliance</a:t>
            </a:r>
          </a:p>
          <a:p>
            <a:pPr marL="491439" lvl="1" indent="-245720" algn="just">
              <a:lnSpc>
                <a:spcPts val="3186"/>
              </a:lnSpc>
              <a:buFont typeface="Arial"/>
              <a:buChar char="•"/>
            </a:pPr>
            <a:r>
              <a:rPr lang="en-US" sz="2276" b="1" spc="25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Local restrictions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48305" y="6510518"/>
            <a:ext cx="3019695" cy="1035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 b="1" dirty="0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Policy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6886" y="6510518"/>
            <a:ext cx="3310287" cy="103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Planning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5990" y="7755180"/>
            <a:ext cx="4061511" cy="195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1439" lvl="1" indent="-245720" algn="just">
              <a:lnSpc>
                <a:spcPts val="3186"/>
              </a:lnSpc>
              <a:buFont typeface="Arial"/>
              <a:buChar char="•"/>
            </a:pPr>
            <a:r>
              <a:rPr lang="en-US" sz="2276" b="1" spc="25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250th Anniversary</a:t>
            </a:r>
          </a:p>
          <a:p>
            <a:pPr marL="491439" lvl="1" indent="-245720" algn="just">
              <a:lnSpc>
                <a:spcPts val="3186"/>
              </a:lnSpc>
              <a:buFont typeface="Arial"/>
              <a:buChar char="•"/>
            </a:pPr>
            <a:r>
              <a:rPr lang="en-US" sz="2276" b="1" spc="25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Policy makers</a:t>
            </a:r>
          </a:p>
          <a:p>
            <a:pPr marL="491439" lvl="1" indent="-245720" algn="just">
              <a:lnSpc>
                <a:spcPts val="3186"/>
              </a:lnSpc>
              <a:buFont typeface="Arial"/>
              <a:buChar char="•"/>
            </a:pPr>
            <a:r>
              <a:rPr lang="en-US" sz="2276" b="1" spc="25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Trump Administration </a:t>
            </a:r>
          </a:p>
          <a:p>
            <a:pPr marL="491439" lvl="1" indent="-245720" algn="l">
              <a:lnSpc>
                <a:spcPts val="3186"/>
              </a:lnSpc>
              <a:buFont typeface="Arial"/>
              <a:buChar char="•"/>
            </a:pPr>
            <a:r>
              <a:rPr lang="en-US" sz="2276" b="1" spc="25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Regulatory strategy</a:t>
            </a:r>
          </a:p>
          <a:p>
            <a:pPr algn="just">
              <a:lnSpc>
                <a:spcPts val="3186"/>
              </a:lnSpc>
            </a:pPr>
            <a:endParaRPr lang="en-US" sz="2276" b="1" spc="25">
              <a:solidFill>
                <a:srgbClr val="FFFFFF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073428" y="6619700"/>
            <a:ext cx="5528772" cy="1035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 b="1" dirty="0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Preparedness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63124" y="7951283"/>
            <a:ext cx="6324876" cy="116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1439" lvl="1" indent="-245720" algn="l">
              <a:lnSpc>
                <a:spcPts val="3186"/>
              </a:lnSpc>
              <a:buFont typeface="Arial"/>
              <a:buChar char="•"/>
            </a:pPr>
            <a:r>
              <a:rPr lang="en-US" sz="2276" b="1" spc="25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Coordinated industry voice</a:t>
            </a:r>
          </a:p>
          <a:p>
            <a:pPr marL="491439" lvl="1" indent="-245720" algn="l">
              <a:lnSpc>
                <a:spcPts val="3186"/>
              </a:lnSpc>
              <a:buFont typeface="Arial"/>
              <a:buChar char="•"/>
            </a:pPr>
            <a:r>
              <a:rPr lang="en-US" sz="2276" b="1" spc="25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Authority on safety and injury data</a:t>
            </a:r>
          </a:p>
          <a:p>
            <a:pPr marL="491439" lvl="1" indent="-245720" algn="l">
              <a:lnSpc>
                <a:spcPts val="3186"/>
              </a:lnSpc>
              <a:buFont typeface="Arial"/>
              <a:buChar char="•"/>
            </a:pPr>
            <a:r>
              <a:rPr lang="en-US" sz="2276" b="1" spc="25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Media and incident comms training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9836" y="1922313"/>
            <a:ext cx="7889979" cy="187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8"/>
              </a:lnSpc>
              <a:spcBef>
                <a:spcPct val="0"/>
              </a:spcBef>
            </a:pPr>
            <a:r>
              <a:rPr lang="en-US" sz="5384" b="1" spc="5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ATF Modernization &amp; Variance Efforts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6011088" cy="10287000"/>
            <a:chOff x="0" y="0"/>
            <a:chExt cx="2426492" cy="41525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26492" cy="4152547"/>
            </a:xfrm>
            <a:custGeom>
              <a:avLst/>
              <a:gdLst/>
              <a:ahLst/>
              <a:cxnLst/>
              <a:rect l="l" t="t" r="r" b="b"/>
              <a:pathLst>
                <a:path w="2426492" h="4152547">
                  <a:moveTo>
                    <a:pt x="0" y="0"/>
                  </a:moveTo>
                  <a:lnTo>
                    <a:pt x="2426492" y="0"/>
                  </a:lnTo>
                  <a:lnTo>
                    <a:pt x="2426492" y="4152547"/>
                  </a:lnTo>
                  <a:lnTo>
                    <a:pt x="0" y="4152547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11765337" y="-191567"/>
            <a:ext cx="6578187" cy="6273946"/>
          </a:xfrm>
          <a:custGeom>
            <a:avLst/>
            <a:gdLst/>
            <a:ahLst/>
            <a:cxnLst/>
            <a:rect l="l" t="t" r="r" b="b"/>
            <a:pathLst>
              <a:path w="6578187" h="6273946">
                <a:moveTo>
                  <a:pt x="6578187" y="6273946"/>
                </a:moveTo>
                <a:lnTo>
                  <a:pt x="0" y="6273946"/>
                </a:lnTo>
                <a:lnTo>
                  <a:pt x="0" y="0"/>
                </a:lnTo>
                <a:lnTo>
                  <a:pt x="6578187" y="0"/>
                </a:lnTo>
                <a:lnTo>
                  <a:pt x="6578187" y="6273946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209267" y="4419795"/>
            <a:ext cx="9493621" cy="1775319"/>
            <a:chOff x="0" y="0"/>
            <a:chExt cx="2295703" cy="429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95703" cy="429299"/>
            </a:xfrm>
            <a:custGeom>
              <a:avLst/>
              <a:gdLst/>
              <a:ahLst/>
              <a:cxnLst/>
              <a:rect l="l" t="t" r="r" b="b"/>
              <a:pathLst>
                <a:path w="2295703" h="429299">
                  <a:moveTo>
                    <a:pt x="68501" y="0"/>
                  </a:moveTo>
                  <a:lnTo>
                    <a:pt x="2227202" y="0"/>
                  </a:lnTo>
                  <a:cubicBezTo>
                    <a:pt x="2245370" y="0"/>
                    <a:pt x="2262793" y="7217"/>
                    <a:pt x="2275639" y="20063"/>
                  </a:cubicBezTo>
                  <a:cubicBezTo>
                    <a:pt x="2288486" y="32910"/>
                    <a:pt x="2295703" y="50333"/>
                    <a:pt x="2295703" y="68501"/>
                  </a:cubicBezTo>
                  <a:lnTo>
                    <a:pt x="2295703" y="360798"/>
                  </a:lnTo>
                  <a:cubicBezTo>
                    <a:pt x="2295703" y="398630"/>
                    <a:pt x="2265034" y="429299"/>
                    <a:pt x="2227202" y="429299"/>
                  </a:cubicBezTo>
                  <a:lnTo>
                    <a:pt x="68501" y="429299"/>
                  </a:lnTo>
                  <a:cubicBezTo>
                    <a:pt x="50333" y="429299"/>
                    <a:pt x="32910" y="422082"/>
                    <a:pt x="20063" y="409236"/>
                  </a:cubicBezTo>
                  <a:cubicBezTo>
                    <a:pt x="7217" y="396389"/>
                    <a:pt x="0" y="378966"/>
                    <a:pt x="0" y="360798"/>
                  </a:cubicBezTo>
                  <a:lnTo>
                    <a:pt x="0" y="68501"/>
                  </a:lnTo>
                  <a:cubicBezTo>
                    <a:pt x="0" y="30669"/>
                    <a:pt x="30669" y="0"/>
                    <a:pt x="6850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95703" cy="48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2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04551" y="6541190"/>
            <a:ext cx="9493621" cy="1529659"/>
            <a:chOff x="0" y="0"/>
            <a:chExt cx="2295703" cy="3698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95703" cy="369895"/>
            </a:xfrm>
            <a:custGeom>
              <a:avLst/>
              <a:gdLst/>
              <a:ahLst/>
              <a:cxnLst/>
              <a:rect l="l" t="t" r="r" b="b"/>
              <a:pathLst>
                <a:path w="2295703" h="369895">
                  <a:moveTo>
                    <a:pt x="68501" y="0"/>
                  </a:moveTo>
                  <a:lnTo>
                    <a:pt x="2227202" y="0"/>
                  </a:lnTo>
                  <a:cubicBezTo>
                    <a:pt x="2245370" y="0"/>
                    <a:pt x="2262793" y="7217"/>
                    <a:pt x="2275639" y="20063"/>
                  </a:cubicBezTo>
                  <a:cubicBezTo>
                    <a:pt x="2288486" y="32910"/>
                    <a:pt x="2295703" y="50333"/>
                    <a:pt x="2295703" y="68501"/>
                  </a:cubicBezTo>
                  <a:lnTo>
                    <a:pt x="2295703" y="301394"/>
                  </a:lnTo>
                  <a:cubicBezTo>
                    <a:pt x="2295703" y="339226"/>
                    <a:pt x="2265034" y="369895"/>
                    <a:pt x="2227202" y="369895"/>
                  </a:cubicBezTo>
                  <a:lnTo>
                    <a:pt x="68501" y="369895"/>
                  </a:lnTo>
                  <a:cubicBezTo>
                    <a:pt x="50333" y="369895"/>
                    <a:pt x="32910" y="362678"/>
                    <a:pt x="20063" y="349832"/>
                  </a:cubicBezTo>
                  <a:cubicBezTo>
                    <a:pt x="7217" y="336985"/>
                    <a:pt x="0" y="319562"/>
                    <a:pt x="0" y="301394"/>
                  </a:cubicBezTo>
                  <a:lnTo>
                    <a:pt x="0" y="68501"/>
                  </a:lnTo>
                  <a:cubicBezTo>
                    <a:pt x="0" y="30669"/>
                    <a:pt x="30669" y="0"/>
                    <a:pt x="6850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295703" cy="427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2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151471" y="4675233"/>
            <a:ext cx="7889979" cy="108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8657" lvl="1" indent="-224328" algn="l">
              <a:lnSpc>
                <a:spcPts val="2909"/>
              </a:lnSpc>
              <a:buFont typeface="Arial"/>
              <a:buChar char="•"/>
            </a:pPr>
            <a:r>
              <a:rPr lang="en-US" sz="2078" spc="22">
                <a:solidFill>
                  <a:srgbClr val="111F57"/>
                </a:solidFill>
                <a:latin typeface="Gotham"/>
                <a:ea typeface="Gotham"/>
                <a:cs typeface="Gotham"/>
                <a:sym typeface="Gotham"/>
              </a:rPr>
              <a:t>C</a:t>
            </a:r>
            <a:r>
              <a:rPr lang="en-US" sz="2078" u="none" strike="noStrike" spc="22">
                <a:solidFill>
                  <a:srgbClr val="111F57"/>
                </a:solidFill>
                <a:latin typeface="Gotham"/>
                <a:ea typeface="Gotham"/>
                <a:cs typeface="Gotham"/>
                <a:sym typeface="Gotham"/>
              </a:rPr>
              <a:t>onducted multiple meetings with ATF personnel on modernization initiatives.</a:t>
            </a:r>
          </a:p>
          <a:p>
            <a:pPr marL="448657" lvl="1" indent="-224328" algn="l">
              <a:lnSpc>
                <a:spcPts val="2909"/>
              </a:lnSpc>
              <a:buFont typeface="Arial"/>
              <a:buChar char="•"/>
            </a:pPr>
            <a:r>
              <a:rPr lang="en-US" sz="2078" u="none" strike="noStrike" spc="22">
                <a:solidFill>
                  <a:srgbClr val="111F57"/>
                </a:solidFill>
                <a:latin typeface="Gotham"/>
                <a:ea typeface="Gotham"/>
                <a:cs typeface="Gotham"/>
                <a:sym typeface="Gotham"/>
              </a:rPr>
              <a:t>Rulemaking process remains stalled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6755" y="6941841"/>
            <a:ext cx="8108344" cy="66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7067" lvl="1" indent="-213534" algn="l">
              <a:lnSpc>
                <a:spcPts val="2769"/>
              </a:lnSpc>
              <a:buFont typeface="Arial"/>
              <a:buChar char="•"/>
            </a:pPr>
            <a:r>
              <a:rPr lang="en-US" sz="1978" spc="21">
                <a:solidFill>
                  <a:srgbClr val="111F57"/>
                </a:solidFill>
                <a:latin typeface="Gotham"/>
                <a:ea typeface="Gotham"/>
                <a:cs typeface="Gotham"/>
                <a:sym typeface="Gotham"/>
              </a:rPr>
              <a:t>Devel</a:t>
            </a:r>
            <a:r>
              <a:rPr lang="en-US" sz="1978" u="none" strike="noStrike" spc="21">
                <a:solidFill>
                  <a:srgbClr val="111F57"/>
                </a:solidFill>
                <a:latin typeface="Gotham"/>
                <a:ea typeface="Gotham"/>
                <a:cs typeface="Gotham"/>
                <a:sym typeface="Gotham"/>
              </a:rPr>
              <a:t>oped and offered igniters variance opportunity as a potential model for future industry collaboration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728510" y="4419795"/>
            <a:ext cx="1270875" cy="12708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E030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302"/>
                </a:lnSpc>
              </a:pPr>
              <a:r>
                <a:rPr lang="en-US" sz="3787" b="1" spc="41">
                  <a:solidFill>
                    <a:srgbClr val="111F57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675880" y="6665083"/>
            <a:ext cx="1270875" cy="12708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E030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302"/>
                </a:lnSpc>
              </a:pPr>
              <a:r>
                <a:rPr lang="en-US" sz="3787" b="1" spc="41">
                  <a:solidFill>
                    <a:srgbClr val="111F57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254116" y="8493470"/>
            <a:ext cx="9493621" cy="1529659"/>
            <a:chOff x="0" y="0"/>
            <a:chExt cx="2295703" cy="3698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95703" cy="369895"/>
            </a:xfrm>
            <a:custGeom>
              <a:avLst/>
              <a:gdLst/>
              <a:ahLst/>
              <a:cxnLst/>
              <a:rect l="l" t="t" r="r" b="b"/>
              <a:pathLst>
                <a:path w="2295703" h="369895">
                  <a:moveTo>
                    <a:pt x="68501" y="0"/>
                  </a:moveTo>
                  <a:lnTo>
                    <a:pt x="2227202" y="0"/>
                  </a:lnTo>
                  <a:cubicBezTo>
                    <a:pt x="2245370" y="0"/>
                    <a:pt x="2262793" y="7217"/>
                    <a:pt x="2275639" y="20063"/>
                  </a:cubicBezTo>
                  <a:cubicBezTo>
                    <a:pt x="2288486" y="32910"/>
                    <a:pt x="2295703" y="50333"/>
                    <a:pt x="2295703" y="68501"/>
                  </a:cubicBezTo>
                  <a:lnTo>
                    <a:pt x="2295703" y="301394"/>
                  </a:lnTo>
                  <a:cubicBezTo>
                    <a:pt x="2295703" y="339226"/>
                    <a:pt x="2265034" y="369895"/>
                    <a:pt x="2227202" y="369895"/>
                  </a:cubicBezTo>
                  <a:lnTo>
                    <a:pt x="68501" y="369895"/>
                  </a:lnTo>
                  <a:cubicBezTo>
                    <a:pt x="50333" y="369895"/>
                    <a:pt x="32910" y="362678"/>
                    <a:pt x="20063" y="349832"/>
                  </a:cubicBezTo>
                  <a:cubicBezTo>
                    <a:pt x="7217" y="336985"/>
                    <a:pt x="0" y="319562"/>
                    <a:pt x="0" y="301394"/>
                  </a:cubicBezTo>
                  <a:lnTo>
                    <a:pt x="0" y="68501"/>
                  </a:lnTo>
                  <a:cubicBezTo>
                    <a:pt x="0" y="30669"/>
                    <a:pt x="30669" y="0"/>
                    <a:pt x="6850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2295703" cy="427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2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675880" y="8537574"/>
            <a:ext cx="1270875" cy="127087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E030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302"/>
                </a:lnSpc>
              </a:pPr>
              <a:r>
                <a:rPr lang="en-US" sz="3787" b="1" spc="41">
                  <a:solidFill>
                    <a:srgbClr val="111F57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03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011088" y="8814332"/>
            <a:ext cx="8108344" cy="66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7067" lvl="1" indent="-213534" algn="l">
              <a:lnSpc>
                <a:spcPts val="2769"/>
              </a:lnSpc>
              <a:buFont typeface="Arial"/>
              <a:buChar char="•"/>
            </a:pPr>
            <a:r>
              <a:rPr lang="en-US" sz="1978" spc="21">
                <a:solidFill>
                  <a:srgbClr val="111F57"/>
                </a:solidFill>
                <a:latin typeface="Gotham"/>
                <a:ea typeface="Gotham"/>
                <a:cs typeface="Gotham"/>
                <a:sym typeface="Gotham"/>
              </a:rPr>
              <a:t>Updated the Committee and APA members through communications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83492">
            <a:off x="6849115" y="5238282"/>
            <a:ext cx="15524238" cy="7490445"/>
          </a:xfrm>
          <a:custGeom>
            <a:avLst/>
            <a:gdLst/>
            <a:ahLst/>
            <a:cxnLst/>
            <a:rect l="l" t="t" r="r" b="b"/>
            <a:pathLst>
              <a:path w="15524238" h="7490445">
                <a:moveTo>
                  <a:pt x="0" y="0"/>
                </a:moveTo>
                <a:lnTo>
                  <a:pt x="15524238" y="0"/>
                </a:lnTo>
                <a:lnTo>
                  <a:pt x="15524238" y="7490445"/>
                </a:lnTo>
                <a:lnTo>
                  <a:pt x="0" y="749044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4567">
            <a:off x="12664007" y="300841"/>
            <a:ext cx="5762907" cy="7844469"/>
            <a:chOff x="0" y="0"/>
            <a:chExt cx="6350000" cy="864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9307" y="3234620"/>
            <a:ext cx="324178" cy="32417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2222"/>
            </a:solidFill>
            <a:ln w="3810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9307" y="5691994"/>
            <a:ext cx="324178" cy="32417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2222"/>
            </a:solidFill>
            <a:ln w="3810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2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43484" y="449022"/>
            <a:ext cx="9271330" cy="103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24"/>
              </a:lnSpc>
            </a:pPr>
            <a:r>
              <a:rPr lang="en-US" sz="6017" b="1" spc="6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TariffAdvocacy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055623"/>
            <a:ext cx="9902496" cy="6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25"/>
              </a:lnSpc>
              <a:spcBef>
                <a:spcPct val="0"/>
              </a:spcBef>
            </a:pPr>
            <a:r>
              <a:rPr lang="en-US" sz="3517" b="1" spc="38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Supported APA and NFA working group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1925" y="5514398"/>
            <a:ext cx="8974449" cy="6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25"/>
              </a:lnSpc>
              <a:spcBef>
                <a:spcPct val="0"/>
              </a:spcBef>
            </a:pPr>
            <a:r>
              <a:rPr lang="en-US" sz="3517" b="1" spc="38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Member Communications Support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8403" y="3679863"/>
            <a:ext cx="7554647" cy="146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60"/>
              </a:lnSpc>
            </a:pPr>
            <a:r>
              <a:rPr lang="en-US" sz="2114" spc="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Messaging</a:t>
            </a:r>
          </a:p>
          <a:p>
            <a:pPr algn="just">
              <a:lnSpc>
                <a:spcPts val="2960"/>
              </a:lnSpc>
            </a:pPr>
            <a:r>
              <a:rPr lang="en-US" sz="2114" spc="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Advocacy</a:t>
            </a:r>
          </a:p>
          <a:p>
            <a:pPr algn="just">
              <a:lnSpc>
                <a:spcPts val="2960"/>
              </a:lnSpc>
            </a:pPr>
            <a:r>
              <a:rPr lang="en-US" sz="2114" spc="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Media </a:t>
            </a:r>
          </a:p>
          <a:p>
            <a:pPr marL="0" lvl="0" indent="0" algn="just">
              <a:lnSpc>
                <a:spcPts val="2960"/>
              </a:lnSpc>
            </a:pPr>
            <a:r>
              <a:rPr lang="en-US" sz="2114" spc="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DC trip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333470"/>
            <a:ext cx="7554647" cy="109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60"/>
              </a:lnSpc>
            </a:pPr>
            <a:r>
              <a:rPr lang="en-US" sz="2114" spc="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Support member communications and updates</a:t>
            </a:r>
          </a:p>
          <a:p>
            <a:pPr algn="just">
              <a:lnSpc>
                <a:spcPts val="2960"/>
              </a:lnSpc>
            </a:pPr>
            <a:r>
              <a:rPr lang="en-US" sz="2114" spc="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Developed talking points and FAQs</a:t>
            </a:r>
          </a:p>
          <a:p>
            <a:pPr marL="0" lvl="0" indent="0" algn="just">
              <a:lnSpc>
                <a:spcPts val="2960"/>
              </a:lnSpc>
            </a:pPr>
            <a:r>
              <a:rPr lang="en-US" sz="2114" spc="2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Media releases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19307" y="7904928"/>
            <a:ext cx="324178" cy="32417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2222"/>
            </a:solidFill>
            <a:ln w="38100" cap="sq">
              <a:solidFill>
                <a:srgbClr val="FEFEF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2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91925" y="7727332"/>
            <a:ext cx="8974449" cy="6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25"/>
              </a:lnSpc>
              <a:spcBef>
                <a:spcPct val="0"/>
              </a:spcBef>
            </a:pPr>
            <a:r>
              <a:rPr lang="en-US" sz="3517" b="1" spc="38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Media engagement and monitoring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98207">
            <a:off x="-3922581" y="-158325"/>
            <a:ext cx="9155446" cy="8667156"/>
          </a:xfrm>
          <a:custGeom>
            <a:avLst/>
            <a:gdLst/>
            <a:ahLst/>
            <a:cxnLst/>
            <a:rect l="l" t="t" r="r" b="b"/>
            <a:pathLst>
              <a:path w="9155446" h="8667156">
                <a:moveTo>
                  <a:pt x="0" y="0"/>
                </a:moveTo>
                <a:lnTo>
                  <a:pt x="9155446" y="0"/>
                </a:lnTo>
                <a:lnTo>
                  <a:pt x="9155446" y="8667156"/>
                </a:lnTo>
                <a:lnTo>
                  <a:pt x="0" y="866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716543" y="2111973"/>
            <a:ext cx="8571457" cy="8175027"/>
          </a:xfrm>
          <a:custGeom>
            <a:avLst/>
            <a:gdLst/>
            <a:ahLst/>
            <a:cxnLst/>
            <a:rect l="l" t="t" r="r" b="b"/>
            <a:pathLst>
              <a:path w="8571457" h="8175027">
                <a:moveTo>
                  <a:pt x="8571457" y="0"/>
                </a:moveTo>
                <a:lnTo>
                  <a:pt x="0" y="0"/>
                </a:lnTo>
                <a:lnTo>
                  <a:pt x="0" y="8175027"/>
                </a:lnTo>
                <a:lnTo>
                  <a:pt x="8571457" y="8175027"/>
                </a:lnTo>
                <a:lnTo>
                  <a:pt x="8571457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04840" y="3116822"/>
            <a:ext cx="8870352" cy="5810487"/>
            <a:chOff x="0" y="0"/>
            <a:chExt cx="1691649" cy="11081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1649" cy="1108108"/>
            </a:xfrm>
            <a:custGeom>
              <a:avLst/>
              <a:gdLst/>
              <a:ahLst/>
              <a:cxnLst/>
              <a:rect l="l" t="t" r="r" b="b"/>
              <a:pathLst>
                <a:path w="1691649" h="1108108">
                  <a:moveTo>
                    <a:pt x="36657" y="0"/>
                  </a:moveTo>
                  <a:lnTo>
                    <a:pt x="1654992" y="0"/>
                  </a:lnTo>
                  <a:cubicBezTo>
                    <a:pt x="1675237" y="0"/>
                    <a:pt x="1691649" y="16412"/>
                    <a:pt x="1691649" y="36657"/>
                  </a:cubicBezTo>
                  <a:lnTo>
                    <a:pt x="1691649" y="1071451"/>
                  </a:lnTo>
                  <a:cubicBezTo>
                    <a:pt x="1691649" y="1081173"/>
                    <a:pt x="1687787" y="1090497"/>
                    <a:pt x="1680913" y="1097371"/>
                  </a:cubicBezTo>
                  <a:cubicBezTo>
                    <a:pt x="1674038" y="1104246"/>
                    <a:pt x="1664714" y="1108108"/>
                    <a:pt x="1654992" y="1108108"/>
                  </a:cubicBezTo>
                  <a:lnTo>
                    <a:pt x="36657" y="1108108"/>
                  </a:lnTo>
                  <a:cubicBezTo>
                    <a:pt x="16412" y="1108108"/>
                    <a:pt x="0" y="1091696"/>
                    <a:pt x="0" y="1071451"/>
                  </a:cubicBezTo>
                  <a:lnTo>
                    <a:pt x="0" y="36657"/>
                  </a:lnTo>
                  <a:cubicBezTo>
                    <a:pt x="0" y="16412"/>
                    <a:pt x="16412" y="0"/>
                    <a:pt x="36657" y="0"/>
                  </a:cubicBez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9280" r="-9280"/>
              </a:stretch>
            </a:blip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34066" y="66581"/>
            <a:ext cx="15540384" cy="25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26"/>
              </a:lnSpc>
            </a:pPr>
            <a:r>
              <a:rPr lang="en-US" sz="7233" b="1" spc="79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Environmental Best Management Practices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27868"/>
            <a:ext cx="18288000" cy="8823960"/>
          </a:xfrm>
          <a:custGeom>
            <a:avLst/>
            <a:gdLst/>
            <a:ahLst/>
            <a:cxnLst/>
            <a:rect l="l" t="t" r="r" b="b"/>
            <a:pathLst>
              <a:path w="18288000" h="8823960">
                <a:moveTo>
                  <a:pt x="0" y="0"/>
                </a:moveTo>
                <a:lnTo>
                  <a:pt x="18288000" y="0"/>
                </a:lnTo>
                <a:lnTo>
                  <a:pt x="18288000" y="8823960"/>
                </a:lnTo>
                <a:lnTo>
                  <a:pt x="0" y="882396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084900" y="2260485"/>
            <a:ext cx="14118200" cy="6230455"/>
            <a:chOff x="0" y="0"/>
            <a:chExt cx="3718374" cy="16409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8374" cy="1640943"/>
            </a:xfrm>
            <a:custGeom>
              <a:avLst/>
              <a:gdLst/>
              <a:ahLst/>
              <a:cxnLst/>
              <a:rect l="l" t="t" r="r" b="b"/>
              <a:pathLst>
                <a:path w="3718374" h="1640943">
                  <a:moveTo>
                    <a:pt x="25773" y="0"/>
                  </a:moveTo>
                  <a:lnTo>
                    <a:pt x="3692601" y="0"/>
                  </a:lnTo>
                  <a:cubicBezTo>
                    <a:pt x="3699436" y="0"/>
                    <a:pt x="3705992" y="2715"/>
                    <a:pt x="3710825" y="7549"/>
                  </a:cubicBezTo>
                  <a:cubicBezTo>
                    <a:pt x="3715658" y="12382"/>
                    <a:pt x="3718374" y="18938"/>
                    <a:pt x="3718374" y="25773"/>
                  </a:cubicBezTo>
                  <a:lnTo>
                    <a:pt x="3718374" y="1615170"/>
                  </a:lnTo>
                  <a:cubicBezTo>
                    <a:pt x="3718374" y="1629404"/>
                    <a:pt x="3706835" y="1640943"/>
                    <a:pt x="3692601" y="1640943"/>
                  </a:cubicBezTo>
                  <a:lnTo>
                    <a:pt x="25773" y="1640943"/>
                  </a:lnTo>
                  <a:cubicBezTo>
                    <a:pt x="11539" y="1640943"/>
                    <a:pt x="0" y="1629404"/>
                    <a:pt x="0" y="1615170"/>
                  </a:cubicBezTo>
                  <a:lnTo>
                    <a:pt x="0" y="25773"/>
                  </a:lnTo>
                  <a:cubicBezTo>
                    <a:pt x="0" y="11539"/>
                    <a:pt x="11539" y="0"/>
                    <a:pt x="257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18374" cy="1698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50382" y="2686287"/>
            <a:ext cx="5467702" cy="5378852"/>
          </a:xfrm>
          <a:custGeom>
            <a:avLst/>
            <a:gdLst/>
            <a:ahLst/>
            <a:cxnLst/>
            <a:rect l="l" t="t" r="r" b="b"/>
            <a:pathLst>
              <a:path w="5467702" h="5378852">
                <a:moveTo>
                  <a:pt x="0" y="0"/>
                </a:moveTo>
                <a:lnTo>
                  <a:pt x="5467702" y="0"/>
                </a:lnTo>
                <a:lnTo>
                  <a:pt x="5467702" y="5378852"/>
                </a:lnTo>
                <a:lnTo>
                  <a:pt x="0" y="53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69002" y="3711704"/>
            <a:ext cx="7243954" cy="348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4"/>
              </a:lnSpc>
            </a:pPr>
            <a:r>
              <a:rPr lang="en-US" sz="8915" b="1" spc="-383">
                <a:solidFill>
                  <a:srgbClr val="111F57"/>
                </a:solidFill>
                <a:latin typeface="Gotham Bold"/>
                <a:ea typeface="Gotham Bold"/>
                <a:cs typeface="Gotham Bold"/>
                <a:sym typeface="Gotham Bold"/>
              </a:rPr>
              <a:t>Fourth of </a:t>
            </a:r>
          </a:p>
          <a:p>
            <a:pPr algn="l">
              <a:lnSpc>
                <a:spcPts val="9094"/>
              </a:lnSpc>
            </a:pPr>
            <a:r>
              <a:rPr lang="en-US" sz="8915" b="1" spc="-383">
                <a:solidFill>
                  <a:srgbClr val="111F57"/>
                </a:solidFill>
                <a:latin typeface="Gotham Bold"/>
                <a:ea typeface="Gotham Bold"/>
                <a:cs typeface="Gotham Bold"/>
                <a:sym typeface="Gotham Bold"/>
              </a:rPr>
              <a:t>July</a:t>
            </a:r>
          </a:p>
          <a:p>
            <a:pPr marL="0" lvl="0" indent="0" algn="l">
              <a:lnSpc>
                <a:spcPts val="9094"/>
              </a:lnSpc>
            </a:pPr>
            <a:r>
              <a:rPr lang="en-US" sz="8915" b="1" spc="-383">
                <a:solidFill>
                  <a:srgbClr val="111F57"/>
                </a:solidFill>
                <a:latin typeface="Gotham Bold"/>
                <a:ea typeface="Gotham Bold"/>
                <a:cs typeface="Gotham Bold"/>
                <a:sym typeface="Gotham Bold"/>
              </a:rPr>
              <a:t>Preparations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33860">
            <a:off x="-2009277" y="5953422"/>
            <a:ext cx="9155446" cy="8667156"/>
          </a:xfrm>
          <a:custGeom>
            <a:avLst/>
            <a:gdLst/>
            <a:ahLst/>
            <a:cxnLst/>
            <a:rect l="l" t="t" r="r" b="b"/>
            <a:pathLst>
              <a:path w="9155446" h="8667156">
                <a:moveTo>
                  <a:pt x="0" y="0"/>
                </a:moveTo>
                <a:lnTo>
                  <a:pt x="9155446" y="0"/>
                </a:lnTo>
                <a:lnTo>
                  <a:pt x="9155446" y="8667156"/>
                </a:lnTo>
                <a:lnTo>
                  <a:pt x="0" y="866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33860">
            <a:off x="13065240" y="-3579081"/>
            <a:ext cx="9155446" cy="8667156"/>
          </a:xfrm>
          <a:custGeom>
            <a:avLst/>
            <a:gdLst/>
            <a:ahLst/>
            <a:cxnLst/>
            <a:rect l="l" t="t" r="r" b="b"/>
            <a:pathLst>
              <a:path w="9155446" h="8667156">
                <a:moveTo>
                  <a:pt x="0" y="0"/>
                </a:moveTo>
                <a:lnTo>
                  <a:pt x="9155447" y="0"/>
                </a:lnTo>
                <a:lnTo>
                  <a:pt x="9155447" y="8667156"/>
                </a:lnTo>
                <a:lnTo>
                  <a:pt x="0" y="866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152517" y="1924016"/>
            <a:ext cx="4019467" cy="2481072"/>
          </a:xfrm>
          <a:custGeom>
            <a:avLst/>
            <a:gdLst/>
            <a:ahLst/>
            <a:cxnLst/>
            <a:rect l="l" t="t" r="r" b="b"/>
            <a:pathLst>
              <a:path w="4019467" h="2481072">
                <a:moveTo>
                  <a:pt x="0" y="0"/>
                </a:moveTo>
                <a:lnTo>
                  <a:pt x="4019467" y="0"/>
                </a:lnTo>
                <a:lnTo>
                  <a:pt x="4019467" y="2481071"/>
                </a:lnTo>
                <a:lnTo>
                  <a:pt x="0" y="2481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76281" y="5705475"/>
            <a:ext cx="7130117" cy="3256940"/>
          </a:xfrm>
          <a:custGeom>
            <a:avLst/>
            <a:gdLst/>
            <a:ahLst/>
            <a:cxnLst/>
            <a:rect l="l" t="t" r="r" b="b"/>
            <a:pathLst>
              <a:path w="7130117" h="3256940">
                <a:moveTo>
                  <a:pt x="0" y="0"/>
                </a:moveTo>
                <a:lnTo>
                  <a:pt x="7130117" y="0"/>
                </a:lnTo>
                <a:lnTo>
                  <a:pt x="7130117" y="3256940"/>
                </a:lnTo>
                <a:lnTo>
                  <a:pt x="0" y="32569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09422" y="4981108"/>
            <a:ext cx="3639501" cy="1448733"/>
          </a:xfrm>
          <a:custGeom>
            <a:avLst/>
            <a:gdLst/>
            <a:ahLst/>
            <a:cxnLst/>
            <a:rect l="l" t="t" r="r" b="b"/>
            <a:pathLst>
              <a:path w="3639501" h="1448733">
                <a:moveTo>
                  <a:pt x="0" y="0"/>
                </a:moveTo>
                <a:lnTo>
                  <a:pt x="3639501" y="0"/>
                </a:lnTo>
                <a:lnTo>
                  <a:pt x="3639501" y="1448734"/>
                </a:lnTo>
                <a:lnTo>
                  <a:pt x="0" y="144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09422" y="6147975"/>
            <a:ext cx="9227671" cy="2814440"/>
          </a:xfrm>
          <a:custGeom>
            <a:avLst/>
            <a:gdLst/>
            <a:ahLst/>
            <a:cxnLst/>
            <a:rect l="l" t="t" r="r" b="b"/>
            <a:pathLst>
              <a:path w="9227671" h="2814440">
                <a:moveTo>
                  <a:pt x="0" y="0"/>
                </a:moveTo>
                <a:lnTo>
                  <a:pt x="9227671" y="0"/>
                </a:lnTo>
                <a:lnTo>
                  <a:pt x="9227671" y="2814440"/>
                </a:lnTo>
                <a:lnTo>
                  <a:pt x="0" y="2814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69992" y="1693545"/>
            <a:ext cx="11382524" cy="286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en-US" sz="3299" spc="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Assisted with report finalization</a:t>
            </a:r>
          </a:p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en-US" sz="3299" spc="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Drafted media release</a:t>
            </a:r>
          </a:p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en-US" sz="3299" spc="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Pitched media on behalf of AFSL</a:t>
            </a:r>
          </a:p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en-US" sz="3299" spc="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Conducted interviews</a:t>
            </a:r>
          </a:p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en-US" sz="3299" spc="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Positioned AFSL as a “go-to” source for injury data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667725" y="776582"/>
            <a:ext cx="15112393" cy="103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24"/>
              </a:lnSpc>
            </a:pPr>
            <a:r>
              <a:rPr lang="en-US" sz="6017" b="1" spc="6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AFSL Injury Report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222" y="-334590"/>
            <a:ext cx="10079920" cy="9891886"/>
            <a:chOff x="0" y="0"/>
            <a:chExt cx="6350000" cy="62315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231546"/>
            </a:xfrm>
            <a:custGeom>
              <a:avLst/>
              <a:gdLst/>
              <a:ahLst/>
              <a:cxnLst/>
              <a:rect l="l" t="t" r="r" b="b"/>
              <a:pathLst>
                <a:path w="6350000" h="6231546">
                  <a:moveTo>
                    <a:pt x="0" y="252018"/>
                  </a:moveTo>
                  <a:lnTo>
                    <a:pt x="0" y="6231546"/>
                  </a:lnTo>
                  <a:cubicBezTo>
                    <a:pt x="3506470" y="6231546"/>
                    <a:pt x="6350000" y="3441059"/>
                    <a:pt x="6350000" y="0"/>
                  </a:cubicBezTo>
                  <a:lnTo>
                    <a:pt x="252018" y="0"/>
                  </a:lnTo>
                  <a:cubicBezTo>
                    <a:pt x="185178" y="0"/>
                    <a:pt x="121077" y="26552"/>
                    <a:pt x="73814" y="73814"/>
                  </a:cubicBezTo>
                  <a:cubicBezTo>
                    <a:pt x="26552" y="121077"/>
                    <a:pt x="0" y="185178"/>
                    <a:pt x="0" y="252018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2349917" y="511161"/>
            <a:ext cx="3144358" cy="3150659"/>
          </a:xfrm>
          <a:custGeom>
            <a:avLst/>
            <a:gdLst/>
            <a:ahLst/>
            <a:cxnLst/>
            <a:rect l="l" t="t" r="r" b="b"/>
            <a:pathLst>
              <a:path w="3144358" h="3150659">
                <a:moveTo>
                  <a:pt x="0" y="0"/>
                </a:moveTo>
                <a:lnTo>
                  <a:pt x="3144358" y="0"/>
                </a:lnTo>
                <a:lnTo>
                  <a:pt x="3144358" y="3150659"/>
                </a:lnTo>
                <a:lnTo>
                  <a:pt x="0" y="3150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455953" y="3918995"/>
            <a:ext cx="9344730" cy="89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920"/>
              </a:lnSpc>
            </a:pPr>
            <a:r>
              <a:rPr lang="en-US" sz="6017" b="1" spc="6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Safety and Education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55953" y="5303219"/>
            <a:ext cx="8803347" cy="3359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6265" lvl="1" indent="-298132" algn="l">
              <a:lnSpc>
                <a:spcPts val="3866"/>
              </a:lnSpc>
              <a:buFont typeface="Arial"/>
              <a:buChar char="•"/>
            </a:pPr>
            <a:r>
              <a:rPr lang="en-US" sz="2761" b="1" spc="3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Assisted with concepting and scripts of “Don’t be that Guy” animinated video series</a:t>
            </a:r>
          </a:p>
          <a:p>
            <a:pPr marL="596265" lvl="1" indent="-298132" algn="just">
              <a:lnSpc>
                <a:spcPts val="3866"/>
              </a:lnSpc>
              <a:buFont typeface="Arial"/>
              <a:buChar char="•"/>
            </a:pPr>
            <a:r>
              <a:rPr lang="en-US" sz="2761" b="1" spc="3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Developed APA media release</a:t>
            </a:r>
          </a:p>
          <a:p>
            <a:pPr marL="596265" lvl="1" indent="-298132" algn="l">
              <a:lnSpc>
                <a:spcPts val="3866"/>
              </a:lnSpc>
              <a:buFont typeface="Arial"/>
              <a:buChar char="•"/>
            </a:pPr>
            <a:r>
              <a:rPr lang="en-US" sz="2761" b="1" spc="3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Positioned the series as a cornerstone of 2025 campaign</a:t>
            </a:r>
          </a:p>
          <a:p>
            <a:pPr marL="596265" lvl="1" indent="-298132" algn="l">
              <a:lnSpc>
                <a:spcPts val="3866"/>
              </a:lnSpc>
              <a:buFont typeface="Arial"/>
              <a:buChar char="•"/>
            </a:pPr>
            <a:r>
              <a:rPr lang="en-US" sz="2761" b="1" spc="3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Team pitched national broadcast and print outlets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33860">
            <a:off x="-2009277" y="5953422"/>
            <a:ext cx="9155446" cy="8667156"/>
          </a:xfrm>
          <a:custGeom>
            <a:avLst/>
            <a:gdLst/>
            <a:ahLst/>
            <a:cxnLst/>
            <a:rect l="l" t="t" r="r" b="b"/>
            <a:pathLst>
              <a:path w="9155446" h="8667156">
                <a:moveTo>
                  <a:pt x="0" y="0"/>
                </a:moveTo>
                <a:lnTo>
                  <a:pt x="9155446" y="0"/>
                </a:lnTo>
                <a:lnTo>
                  <a:pt x="9155446" y="8667156"/>
                </a:lnTo>
                <a:lnTo>
                  <a:pt x="0" y="866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33860">
            <a:off x="13065240" y="-3579081"/>
            <a:ext cx="9155446" cy="8667156"/>
          </a:xfrm>
          <a:custGeom>
            <a:avLst/>
            <a:gdLst/>
            <a:ahLst/>
            <a:cxnLst/>
            <a:rect l="l" t="t" r="r" b="b"/>
            <a:pathLst>
              <a:path w="9155446" h="8667156">
                <a:moveTo>
                  <a:pt x="0" y="0"/>
                </a:moveTo>
                <a:lnTo>
                  <a:pt x="9155447" y="0"/>
                </a:lnTo>
                <a:lnTo>
                  <a:pt x="9155447" y="8667156"/>
                </a:lnTo>
                <a:lnTo>
                  <a:pt x="0" y="866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3752" y="2612428"/>
            <a:ext cx="11301259" cy="1949467"/>
          </a:xfrm>
          <a:custGeom>
            <a:avLst/>
            <a:gdLst/>
            <a:ahLst/>
            <a:cxnLst/>
            <a:rect l="l" t="t" r="r" b="b"/>
            <a:pathLst>
              <a:path w="11301259" h="1949467">
                <a:moveTo>
                  <a:pt x="0" y="0"/>
                </a:moveTo>
                <a:lnTo>
                  <a:pt x="11301259" y="0"/>
                </a:lnTo>
                <a:lnTo>
                  <a:pt x="11301259" y="1949467"/>
                </a:lnTo>
                <a:lnTo>
                  <a:pt x="0" y="1949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954966"/>
            <a:ext cx="3873692" cy="657461"/>
          </a:xfrm>
          <a:custGeom>
            <a:avLst/>
            <a:gdLst/>
            <a:ahLst/>
            <a:cxnLst/>
            <a:rect l="l" t="t" r="r" b="b"/>
            <a:pathLst>
              <a:path w="3873692" h="657461">
                <a:moveTo>
                  <a:pt x="0" y="0"/>
                </a:moveTo>
                <a:lnTo>
                  <a:pt x="3873692" y="0"/>
                </a:lnTo>
                <a:lnTo>
                  <a:pt x="3873692" y="657462"/>
                </a:lnTo>
                <a:lnTo>
                  <a:pt x="0" y="657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3752" y="5143500"/>
            <a:ext cx="2498383" cy="1010906"/>
          </a:xfrm>
          <a:custGeom>
            <a:avLst/>
            <a:gdLst/>
            <a:ahLst/>
            <a:cxnLst/>
            <a:rect l="l" t="t" r="r" b="b"/>
            <a:pathLst>
              <a:path w="2498383" h="1010906">
                <a:moveTo>
                  <a:pt x="0" y="0"/>
                </a:moveTo>
                <a:lnTo>
                  <a:pt x="2498383" y="0"/>
                </a:lnTo>
                <a:lnTo>
                  <a:pt x="2498383" y="1010906"/>
                </a:lnTo>
                <a:lnTo>
                  <a:pt x="0" y="1010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03752" y="6154406"/>
            <a:ext cx="8140248" cy="1760329"/>
          </a:xfrm>
          <a:custGeom>
            <a:avLst/>
            <a:gdLst/>
            <a:ahLst/>
            <a:cxnLst/>
            <a:rect l="l" t="t" r="r" b="b"/>
            <a:pathLst>
              <a:path w="8140248" h="1760329">
                <a:moveTo>
                  <a:pt x="0" y="0"/>
                </a:moveTo>
                <a:lnTo>
                  <a:pt x="8140248" y="0"/>
                </a:lnTo>
                <a:lnTo>
                  <a:pt x="8140248" y="1760329"/>
                </a:lnTo>
                <a:lnTo>
                  <a:pt x="0" y="17603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546807" y="5007810"/>
            <a:ext cx="1117796" cy="1146597"/>
          </a:xfrm>
          <a:custGeom>
            <a:avLst/>
            <a:gdLst/>
            <a:ahLst/>
            <a:cxnLst/>
            <a:rect l="l" t="t" r="r" b="b"/>
            <a:pathLst>
              <a:path w="1117796" h="1146597">
                <a:moveTo>
                  <a:pt x="0" y="0"/>
                </a:moveTo>
                <a:lnTo>
                  <a:pt x="1117796" y="0"/>
                </a:lnTo>
                <a:lnTo>
                  <a:pt x="1117796" y="1146596"/>
                </a:lnTo>
                <a:lnTo>
                  <a:pt x="0" y="114659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1507" t="-11035" r="-15847" b="-228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46807" y="6154406"/>
            <a:ext cx="8101108" cy="2258184"/>
          </a:xfrm>
          <a:custGeom>
            <a:avLst/>
            <a:gdLst/>
            <a:ahLst/>
            <a:cxnLst/>
            <a:rect l="l" t="t" r="r" b="b"/>
            <a:pathLst>
              <a:path w="8101108" h="2258184">
                <a:moveTo>
                  <a:pt x="0" y="0"/>
                </a:moveTo>
                <a:lnTo>
                  <a:pt x="8101107" y="0"/>
                </a:lnTo>
                <a:lnTo>
                  <a:pt x="8101107" y="2258184"/>
                </a:lnTo>
                <a:lnTo>
                  <a:pt x="0" y="2258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111386" y="782510"/>
            <a:ext cx="15112393" cy="103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24"/>
              </a:lnSpc>
            </a:pPr>
            <a:r>
              <a:rPr lang="en-US" sz="6017" b="1" spc="6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Fireworks Related Media Coverage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33860">
            <a:off x="-2009277" y="5953422"/>
            <a:ext cx="9155446" cy="8667156"/>
          </a:xfrm>
          <a:custGeom>
            <a:avLst/>
            <a:gdLst/>
            <a:ahLst/>
            <a:cxnLst/>
            <a:rect l="l" t="t" r="r" b="b"/>
            <a:pathLst>
              <a:path w="9155446" h="8667156">
                <a:moveTo>
                  <a:pt x="0" y="0"/>
                </a:moveTo>
                <a:lnTo>
                  <a:pt x="9155446" y="0"/>
                </a:lnTo>
                <a:lnTo>
                  <a:pt x="9155446" y="8667156"/>
                </a:lnTo>
                <a:lnTo>
                  <a:pt x="0" y="866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33860">
            <a:off x="13065240" y="-3579081"/>
            <a:ext cx="9155446" cy="8667156"/>
          </a:xfrm>
          <a:custGeom>
            <a:avLst/>
            <a:gdLst/>
            <a:ahLst/>
            <a:cxnLst/>
            <a:rect l="l" t="t" r="r" b="b"/>
            <a:pathLst>
              <a:path w="9155446" h="8667156">
                <a:moveTo>
                  <a:pt x="0" y="0"/>
                </a:moveTo>
                <a:lnTo>
                  <a:pt x="9155447" y="0"/>
                </a:lnTo>
                <a:lnTo>
                  <a:pt x="9155447" y="8667156"/>
                </a:lnTo>
                <a:lnTo>
                  <a:pt x="0" y="866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0336" y="2310281"/>
            <a:ext cx="4884860" cy="2833219"/>
          </a:xfrm>
          <a:custGeom>
            <a:avLst/>
            <a:gdLst/>
            <a:ahLst/>
            <a:cxnLst/>
            <a:rect l="l" t="t" r="r" b="b"/>
            <a:pathLst>
              <a:path w="4884860" h="2833219">
                <a:moveTo>
                  <a:pt x="0" y="0"/>
                </a:moveTo>
                <a:lnTo>
                  <a:pt x="4884861" y="0"/>
                </a:lnTo>
                <a:lnTo>
                  <a:pt x="4884861" y="2833219"/>
                </a:lnTo>
                <a:lnTo>
                  <a:pt x="0" y="283321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77260" y="2310281"/>
            <a:ext cx="4759772" cy="5415263"/>
          </a:xfrm>
          <a:custGeom>
            <a:avLst/>
            <a:gdLst/>
            <a:ahLst/>
            <a:cxnLst/>
            <a:rect l="l" t="t" r="r" b="b"/>
            <a:pathLst>
              <a:path w="4759772" h="5415263">
                <a:moveTo>
                  <a:pt x="0" y="0"/>
                </a:moveTo>
                <a:lnTo>
                  <a:pt x="4759772" y="0"/>
                </a:lnTo>
                <a:lnTo>
                  <a:pt x="4759772" y="5415263"/>
                </a:lnTo>
                <a:lnTo>
                  <a:pt x="0" y="541526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70818" y="2310281"/>
            <a:ext cx="5185380" cy="3118119"/>
          </a:xfrm>
          <a:custGeom>
            <a:avLst/>
            <a:gdLst/>
            <a:ahLst/>
            <a:cxnLst/>
            <a:rect l="l" t="t" r="r" b="b"/>
            <a:pathLst>
              <a:path w="5185380" h="3118119">
                <a:moveTo>
                  <a:pt x="0" y="0"/>
                </a:moveTo>
                <a:lnTo>
                  <a:pt x="5185380" y="0"/>
                </a:lnTo>
                <a:lnTo>
                  <a:pt x="5185380" y="3118119"/>
                </a:lnTo>
                <a:lnTo>
                  <a:pt x="0" y="3118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111386" y="782510"/>
            <a:ext cx="15112393" cy="103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24"/>
              </a:lnSpc>
            </a:pPr>
            <a:r>
              <a:rPr lang="en-US" sz="6017" b="1" spc="66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Fireworks Related Media Coverage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0336" y="4335899"/>
            <a:ext cx="4884860" cy="1519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Jeff Crilley Show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71338" y="5539313"/>
            <a:ext cx="4884860" cy="622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NTD TV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14716" y="7658869"/>
            <a:ext cx="4884860" cy="622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Fox - Tampa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252</Words>
  <Application>Microsoft Macintosh PowerPoint</Application>
  <PresentationFormat>Custom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Poppins Bold</vt:lpstr>
      <vt:lpstr>Calibri</vt:lpstr>
      <vt:lpstr>Poppins Semi-Bold</vt:lpstr>
      <vt:lpstr>Poppins</vt:lpstr>
      <vt:lpstr>Garet Bold</vt:lpstr>
      <vt:lpstr>Canva Sans Bold</vt:lpstr>
      <vt:lpstr>Gotham</vt:lpstr>
      <vt:lpstr>Arial</vt:lpstr>
      <vt:lpstr>Gotham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 Conference</dc:title>
  <cp:lastModifiedBy>James Fuller</cp:lastModifiedBy>
  <cp:revision>3</cp:revision>
  <dcterms:created xsi:type="dcterms:W3CDTF">2006-08-16T00:00:00Z</dcterms:created>
  <dcterms:modified xsi:type="dcterms:W3CDTF">2025-09-22T20:31:39Z</dcterms:modified>
  <dc:identifier>DAGzXPt8e94</dc:identifier>
</cp:coreProperties>
</file>