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01" r:id="rId6"/>
    <p:sldMasterId id="2147483739" r:id="rId7"/>
  </p:sldMasterIdLst>
  <p:notesMasterIdLst>
    <p:notesMasterId r:id="rId25"/>
  </p:notesMasterIdLst>
  <p:handoutMasterIdLst>
    <p:handoutMasterId r:id="rId26"/>
  </p:handoutMasterIdLst>
  <p:sldIdLst>
    <p:sldId id="256" r:id="rId8"/>
    <p:sldId id="758" r:id="rId9"/>
    <p:sldId id="769" r:id="rId10"/>
    <p:sldId id="752" r:id="rId11"/>
    <p:sldId id="770" r:id="rId12"/>
    <p:sldId id="753" r:id="rId13"/>
    <p:sldId id="754" r:id="rId14"/>
    <p:sldId id="755" r:id="rId15"/>
    <p:sldId id="771" r:id="rId16"/>
    <p:sldId id="772" r:id="rId17"/>
    <p:sldId id="729" r:id="rId18"/>
    <p:sldId id="261" r:id="rId19"/>
    <p:sldId id="262" r:id="rId20"/>
    <p:sldId id="773" r:id="rId21"/>
    <p:sldId id="764" r:id="rId22"/>
    <p:sldId id="768" r:id="rId23"/>
    <p:sldId id="632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A58"/>
    <a:srgbClr val="FEFEFE"/>
    <a:srgbClr val="E6E6E6"/>
    <a:srgbClr val="0F09A2"/>
    <a:srgbClr val="F89E37"/>
    <a:srgbClr val="FFBB00"/>
    <a:srgbClr val="0B077C"/>
    <a:srgbClr val="1D16B3"/>
    <a:srgbClr val="CFB59C"/>
    <a:srgbClr val="1D1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70" autoAdjust="0"/>
    <p:restoredTop sz="73708" autoAdjust="0"/>
  </p:normalViewPr>
  <p:slideViewPr>
    <p:cSldViewPr snapToGrid="0" showGuides="1">
      <p:cViewPr varScale="1">
        <p:scale>
          <a:sx n="81" d="100"/>
          <a:sy n="81" d="100"/>
        </p:scale>
        <p:origin x="954" y="96"/>
      </p:cViewPr>
      <p:guideLst>
        <p:guide orient="horz" pos="288"/>
        <p:guide pos="240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07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E96B4B-2B6F-4F0A-9118-9AEDD1DD56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5864A-814B-4E0D-B2D0-CBA2D7E26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E75D7-78DD-43D2-AA6C-1677D97ACAF7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4587-C867-4483-AECA-2B9CE9E06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B4927-B4A9-48C5-BBAD-D6FFC78A59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A11B4-0C5A-4610-A019-BF8D610CE3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26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9A82B-A777-42E8-A487-74048622C96E}" type="datetimeFigureOut">
              <a:rPr lang="en-US" smtClean="0"/>
              <a:t>10/8/2025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C7E3C-B0CD-433E-927C-4A9B7D2CE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9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pyro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APA Fire Service Training for Professional Display Sites</a:t>
            </a:r>
          </a:p>
          <a:p>
            <a:endParaRPr lang="en-US" sz="1200" dirty="0"/>
          </a:p>
          <a:p>
            <a:r>
              <a:rPr lang="en-US" sz="1200" dirty="0">
                <a:latin typeface="Acumin Pro" panose="020B0504020202020204" pitchFamily="34" charset="0"/>
              </a:rPr>
              <a:t>Exclusively for the members of the American Pyrotechnics Association</a:t>
            </a:r>
          </a:p>
          <a:p>
            <a:endParaRPr lang="en-US" sz="1200" dirty="0">
              <a:latin typeface="Acumin Pro" panose="020B0504020202020204" pitchFamily="34" charset="0"/>
            </a:endParaRPr>
          </a:p>
          <a:p>
            <a:r>
              <a:rPr lang="en-US" sz="1200" dirty="0">
                <a:latin typeface="Acumin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AmericanPyro.com</a:t>
            </a:r>
            <a:endParaRPr lang="en-US" sz="1200" dirty="0">
              <a:latin typeface="Acumin Pro" panose="020B05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0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3F7D3-0638-FE20-862A-58ACDD517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815C7-9367-EEE6-B179-BD9362952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F6AB94-06DC-D9F7-7067-92880BC8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5089F-9D89-C555-AE77-27DBFF4F4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88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94760"/>
            <a:ext cx="5486400" cy="4320540"/>
          </a:xfrm>
        </p:spPr>
        <p:txBody>
          <a:bodyPr/>
          <a:lstStyle/>
          <a:p>
            <a:endParaRPr lang="en-US" b="1" dirty="0">
              <a:ln w="127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9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460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11588"/>
            <a:ext cx="5486400" cy="360045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04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794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78251"/>
            <a:ext cx="5486400" cy="360045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9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BDBD-C5B3-8B63-631B-70AA9047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45B32-4AA4-7C78-09E7-331A88516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79425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F400B7-4EB4-5E22-4E16-A421D203D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778251"/>
            <a:ext cx="5486400" cy="360045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62049-5506-45C2-8184-5A04DBEEA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56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8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A434-C503-6D22-F2B6-0B513C0B8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34791-3289-EB5B-D6E4-3DB3F188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ECC3C6-C65A-24DA-82C2-6823341FC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68661-E891-AD02-D9E4-12B1E9334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58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1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5EADB-6451-73C5-D12A-F6CD65376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2664B-F1CA-AA43-4756-FF4CD0CC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C2FEB-C317-B30E-BB20-FC6C2BB9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794760"/>
            <a:ext cx="5486400" cy="4320540"/>
          </a:xfrm>
        </p:spPr>
        <p:txBody>
          <a:bodyPr/>
          <a:lstStyle/>
          <a:p>
            <a:endParaRPr lang="en-US" b="1" dirty="0">
              <a:ln w="127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560F-275D-B0B4-7837-4B2E6C90F7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9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19E3-D542-F828-0102-AB7816AD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C82E1-FF2A-14FB-4883-AC731377E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A2EA7-8848-92BF-6113-19003F096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794760"/>
            <a:ext cx="5486400" cy="4320540"/>
          </a:xfrm>
        </p:spPr>
        <p:txBody>
          <a:bodyPr/>
          <a:lstStyle/>
          <a:p>
            <a:endParaRPr lang="en-US" b="1" dirty="0">
              <a:ln w="127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96403-9D4E-71B8-2E22-90187D6A5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8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9EEDE-338F-D3FC-13A0-BE891ADA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611DA-3C54-7C0E-CF2D-BFDDB8FC3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D176D-B6A5-19FC-E11F-04827F74F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216AE-5A82-D49A-39EA-CD513828D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1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C428-7AC2-7160-D53D-1EAC1175B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52A19-B0B5-0967-DC84-52C020A55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DD986-3EF1-A1E9-006F-5F3A6FE02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2478B-DB4D-8C5A-DC06-5DB97AD33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03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9CCC-5914-17C3-AACD-A9425ED4C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E441C-4C4C-5EA7-BD93-36549CE9A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2CD37-EF0D-7484-F480-E15B88B0F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ADA09-20F6-1EED-033B-4D2D27B00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8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36508-BE2A-6790-4FA3-481453B19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B1799-8FAE-9B2F-1CDA-C5F331884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01533-1F1B-C689-C1A3-0F946D24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4356B-8C90-A517-3E6F-FE02F62F8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8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30B82-BBDB-7BE0-095E-8F480A47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2FB40-3205-0954-D3C4-17178FC81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858D0-7B15-01C9-90AA-F109FE09F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BC76A-6EF8-CDA7-EFCA-4722E272B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3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FCD4D-6747-1E3D-5C50-99F4D9090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C5987-E0FB-6873-9535-73CBB2415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36825-BA61-4831-C98C-AA32EE176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658552"/>
            <a:ext cx="5486400" cy="522192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7AFB7-972A-8631-2472-E165DB90C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C7E3C-B0CD-433E-927C-4A9B7D2CE1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3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E8FD-48A1-4DDA-8E4F-74523D7B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9987B-F5C2-48D8-859E-A8D2D740D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31202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C049B5A-1CFC-4DA3-AE0D-900888BF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44D20-4FE7-46DC-AA2F-B51E4422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CF488-51EA-477C-BC14-14642108B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D4FFF29-BC12-4DE8-8BBB-723CFD884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6429" y="2524715"/>
            <a:ext cx="4530898" cy="2891284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C95FA-E342-422E-909C-EAD5E3A6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37A12-F76D-4A77-B694-181030E45F9B}"/>
              </a:ext>
            </a:extLst>
          </p:cNvPr>
          <p:cNvGrpSpPr/>
          <p:nvPr userDrawn="1"/>
        </p:nvGrpSpPr>
        <p:grpSpPr>
          <a:xfrm>
            <a:off x="6406429" y="5415999"/>
            <a:ext cx="4530898" cy="822960"/>
            <a:chOff x="6406429" y="4419234"/>
            <a:chExt cx="4530898" cy="8229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180995-521C-4934-9032-5815CD8FCF46}"/>
                </a:ext>
              </a:extLst>
            </p:cNvPr>
            <p:cNvSpPr/>
            <p:nvPr/>
          </p:nvSpPr>
          <p:spPr>
            <a:xfrm>
              <a:off x="6406429" y="4419234"/>
              <a:ext cx="4530898" cy="822960"/>
            </a:xfrm>
            <a:prstGeom prst="rect">
              <a:avLst/>
            </a:prstGeom>
            <a:solidFill>
              <a:srgbClr val="1D16B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5EE29D-5352-4AD9-9419-2C44ED1DB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1986" y="4542180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FAC392B-0E4D-42E9-8E73-C5FD9672D8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352" y="2524209"/>
            <a:ext cx="5165725" cy="3714750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5F0EB364-0C65-4202-9646-DCA7114F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2" y="365125"/>
            <a:ext cx="11074729" cy="132556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b="1" cap="none" spc="0">
                <a:ln w="0"/>
                <a:solidFill>
                  <a:srgbClr val="1D16B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18439637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39D02CB-6DBD-4736-9FB7-9C9C87394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4DFAE-0A5A-4734-BDD8-2FB3435F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4D8193-27F0-4BF7-89CD-F5F5F2B21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783" y="349664"/>
            <a:ext cx="5845571" cy="1638377"/>
          </a:xfr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ln w="0"/>
                <a:solidFill>
                  <a:srgbClr val="1D16B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</a:rPr>
              <a:t>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05781-60E9-4417-8F20-432AD5933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DE549-D40D-4784-8AA1-16CD1B0CB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B09AA-B217-4961-B443-35AD1D5E1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008106-A423-47D4-A5B4-5CA92EEC44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4783" y="2146816"/>
            <a:ext cx="5837750" cy="3799139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Text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E8062-E9B7-4057-A47A-8ED84EC2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211" y="5974621"/>
            <a:ext cx="1752130" cy="42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0D3825-7B2E-4B2E-8B0F-32662F9342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111" y="623160"/>
            <a:ext cx="4235515" cy="53533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3066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9411FB5-D6D0-41C8-A843-EB73C3A33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81E44-C01C-4DE4-8D02-F766A964D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5AE840C-480D-471E-9D88-AFE3C63FF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4" y="2196820"/>
            <a:ext cx="4282984" cy="3511943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E5BE8-1CF3-4102-BC49-D574FB81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FA7835-A431-4928-A978-DD2DA1FD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DDFED-336F-4F6B-B9B2-040F2223C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4C181C-326E-493F-8A15-E44C91C6E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546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EF0BF-D990-4A26-964A-8DAAD8B813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3373" y="1439315"/>
            <a:ext cx="5611812" cy="3746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1BB33E-AB6F-4E90-A1FB-8EAABDFFC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" y="814388"/>
            <a:ext cx="4297363" cy="107791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3300" b="1" kern="1200" dirty="0">
                <a:ln w="0"/>
                <a:solidFill>
                  <a:srgbClr val="1D16B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58083304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C27921D-8EE2-4DE3-BB10-DE468494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F1FC65-04FF-4AF5-8EE8-DDE7DB2A1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rgbClr val="1D16B3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F017C4-C824-4D3C-8E9A-9F5A2F55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50920B-40D4-4C61-BB38-1038E8DC8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6ABE2F7-2861-424B-80ED-DA91890BF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5EDF67-6039-4A34-9A52-AA2E2B47E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63C048-FA2F-42B6-BB6F-EDEC88BB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0" y="2508105"/>
            <a:ext cx="4709345" cy="2809543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B60DC9-80D5-4698-8EFB-743A2A70C574}"/>
              </a:ext>
            </a:extLst>
          </p:cNvPr>
          <p:cNvGrpSpPr/>
          <p:nvPr userDrawn="1"/>
        </p:nvGrpSpPr>
        <p:grpSpPr>
          <a:xfrm>
            <a:off x="1114415" y="5317648"/>
            <a:ext cx="4530898" cy="822960"/>
            <a:chOff x="6406429" y="4419234"/>
            <a:chExt cx="4530898" cy="822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0193E-E5D3-45A1-B9CE-4425A5DC289C}"/>
                </a:ext>
              </a:extLst>
            </p:cNvPr>
            <p:cNvSpPr/>
            <p:nvPr/>
          </p:nvSpPr>
          <p:spPr>
            <a:xfrm>
              <a:off x="6406429" y="4419234"/>
              <a:ext cx="4530898" cy="822960"/>
            </a:xfrm>
            <a:prstGeom prst="rect">
              <a:avLst/>
            </a:prstGeom>
            <a:solidFill>
              <a:srgbClr val="1D16B3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1B9628-17B2-4B4D-860E-D3350610B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1986" y="4542180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4B4355-E621-44A8-92C2-B7A800D133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9023" y="1269120"/>
            <a:ext cx="4911725" cy="4768850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BC0B347-D3F1-4586-A68F-76D21CDF5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9885" y="1171312"/>
            <a:ext cx="4297363" cy="107791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3300" b="0" kern="1200" dirty="0">
                <a:ln w="0"/>
                <a:solidFill>
                  <a:srgbClr val="1D16B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3017624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1FA3B-BCA9-4FE7-AA35-2F9650D97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98983-AC7F-4C68-A7D9-1FE4D38DD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3C2222-F91D-4CCA-8B11-8DC0E2E27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4570F42-5715-4B4B-9108-EC50E1E3EB6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790452" y="1941561"/>
            <a:ext cx="5043039" cy="3818529"/>
          </a:xfrm>
        </p:spPr>
        <p:txBody>
          <a:bodyPr lIns="0" tIns="0" rIns="0" bIns="0" anchor="ctr">
            <a:normAutofit/>
          </a:bodyPr>
          <a:lstStyle>
            <a:lvl1pPr marL="228600" indent="-228600">
              <a:defRPr/>
            </a:lvl1pPr>
          </a:lstStyle>
          <a:p>
            <a:pPr marL="0" indent="0"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822F-274B-4BBC-B769-A929C1A76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8F69B-7F77-4656-AB8F-72873C51C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4457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D5C315-0791-4084-9597-40C36A60C01E}"/>
              </a:ext>
            </a:extLst>
          </p:cNvPr>
          <p:cNvCxnSpPr>
            <a:cxnSpLocks/>
          </p:cNvCxnSpPr>
          <p:nvPr userDrawn="1"/>
        </p:nvCxnSpPr>
        <p:spPr>
          <a:xfrm>
            <a:off x="6790452" y="1934826"/>
            <a:ext cx="5043039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B8AE8FB-DB67-458C-9D1F-0757237666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710" y="653502"/>
            <a:ext cx="5628019" cy="5318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3173458B-87FD-4D73-88DC-25FAA44A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428" y="653501"/>
            <a:ext cx="5015083" cy="11940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rgbClr val="1D16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77064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rgbClr val="1D16B3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APA Logo">
            <a:extLst>
              <a:ext uri="{FF2B5EF4-FFF2-40B4-BE49-F238E27FC236}">
                <a16:creationId xmlns:a16="http://schemas.microsoft.com/office/drawing/2014/main" id="{B1E31205-1979-49F8-B81C-3D06F2C4CCFE}"/>
              </a:ext>
            </a:extLst>
          </p:cNvPr>
          <p:cNvGrpSpPr/>
          <p:nvPr userDrawn="1"/>
        </p:nvGrpSpPr>
        <p:grpSpPr>
          <a:xfrm>
            <a:off x="665085" y="5235688"/>
            <a:ext cx="4297680" cy="822960"/>
            <a:chOff x="665085" y="5094515"/>
            <a:chExt cx="4297680" cy="8229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2035C5-66DB-42E4-A4A3-AAA3DD9CABE1}"/>
                </a:ext>
              </a:extLst>
            </p:cNvPr>
            <p:cNvSpPr/>
            <p:nvPr/>
          </p:nvSpPr>
          <p:spPr>
            <a:xfrm>
              <a:off x="665085" y="5094515"/>
              <a:ext cx="4297680" cy="822960"/>
            </a:xfrm>
            <a:prstGeom prst="rect">
              <a:avLst/>
            </a:prstGeom>
            <a:solidFill>
              <a:srgbClr val="1D16B3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APA Logo">
              <a:extLst>
                <a:ext uri="{FF2B5EF4-FFF2-40B4-BE49-F238E27FC236}">
                  <a16:creationId xmlns:a16="http://schemas.microsoft.com/office/drawing/2014/main" id="{E7E96703-0FE4-4753-8C43-AAB130230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4033" y="5217461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1"/>
            <a:ext cx="4559425" cy="3117052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rgbClr val="1D16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92701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rgbClr val="1D16B3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1D1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0"/>
            <a:ext cx="4559425" cy="4230429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rgbClr val="1D16B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24438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E8FD-48A1-4DDA-8E4F-74523D7B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9987B-F5C2-48D8-859E-A8D2D740D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05229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185B-6D3B-4512-97C1-0A9C4137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13728-DD1A-4114-897F-CF8FAF7D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69344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F3E4-2F70-4EB0-8186-C1DAFF44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709738"/>
            <a:ext cx="11454064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C8B9-8185-478D-9CDB-97DEDD84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4589463"/>
            <a:ext cx="11454063" cy="1500187"/>
          </a:xfrm>
        </p:spPr>
        <p:txBody>
          <a:bodyPr/>
          <a:lstStyle>
            <a:lvl1pPr marL="0" indent="0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8862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185B-6D3B-4512-97C1-0A9C4137C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13728-DD1A-4114-897F-CF8FAF7D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b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DBBE3-8232-498F-9960-9C3676943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351" y="5978106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653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162F-8D6D-430A-A999-1951CEA1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EC47-FE7F-4EA5-A860-94DD90085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825625"/>
            <a:ext cx="56483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C38A8-B65E-478F-8BA1-3C1FC6F1B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4832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10038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1629-D135-4FB4-A7A6-8A3F8409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65125"/>
            <a:ext cx="11435513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DCE6-A6F7-4FB6-9D2D-4BAFF4C89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12" y="1681163"/>
            <a:ext cx="56125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A3AC1-156A-4521-8547-2ED8FFE4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010" y="2505075"/>
            <a:ext cx="5612565" cy="368458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9B1E5-5A4E-4F58-8EED-5FF36C28E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83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1031A-24AB-4DC8-8B67-606F62EA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48323" cy="368458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50807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7897-C064-48D9-A937-124A6D0A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2235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1295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A8CF-EADB-4BC7-AB44-D0D3EB74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457200"/>
            <a:ext cx="43773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97C3-09E3-4259-B316-CF144AFE2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614176" cy="550962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4E312-AE56-4FA5-9982-F4439CB60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636" y="2057399"/>
            <a:ext cx="4377389" cy="44377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67139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CECD-7AF1-48AC-B6B1-010E8388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2" y="457200"/>
            <a:ext cx="4387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26C24-57BF-4053-8CCA-6BA997A7C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6238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236D6-02A0-472B-B214-5E4CC7C6A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2" y="2057400"/>
            <a:ext cx="4387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19614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C049B5A-1CFC-4DA3-AE0D-900888BF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44D20-4FE7-46DC-AA2F-B51E4422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CF488-51EA-477C-BC14-14642108B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D4FFF29-BC12-4DE8-8BBB-723CFD884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6429" y="2524715"/>
            <a:ext cx="4530898" cy="3714244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C95FA-E342-422E-909C-EAD5E3A6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FAC392B-0E4D-42E9-8E73-C5FD9672D8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352" y="2524209"/>
            <a:ext cx="5165725" cy="37147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37415A1-3706-44EB-8A05-13242506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1" y="522988"/>
            <a:ext cx="11074729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450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15981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C049B5A-1CFC-4DA3-AE0D-900888BF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44D20-4FE7-46DC-AA2F-B51E4422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CF488-51EA-477C-BC14-14642108B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D4FFF29-BC12-4DE8-8BBB-723CFD884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6429" y="2524715"/>
            <a:ext cx="4530898" cy="2891284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C95FA-E342-422E-909C-EAD5E3A6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FAC392B-0E4D-42E9-8E73-C5FD9672D8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352" y="2524209"/>
            <a:ext cx="5165725" cy="37147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37415A1-3706-44EB-8A05-13242506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51" y="522988"/>
            <a:ext cx="11074729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450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962215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39D02CB-6DBD-4736-9FB7-9C9C87394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4DFAE-0A5A-4734-BDD8-2FB3435F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4D8193-27F0-4BF7-89CD-F5F5F2B21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783" y="349664"/>
            <a:ext cx="5845571" cy="1638377"/>
          </a:xfr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</a:rPr>
              <a:t>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05781-60E9-4417-8F20-432AD5933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DE549-D40D-4784-8AA1-16CD1B0CB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B09AA-B217-4961-B443-35AD1D5E1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008106-A423-47D4-A5B4-5CA92EEC44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4783" y="2146816"/>
            <a:ext cx="5837750" cy="3799139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sz="2800" b="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Text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E8062-E9B7-4057-A47A-8ED84EC2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211" y="5974621"/>
            <a:ext cx="1752130" cy="42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0D3825-7B2E-4B2E-8B0F-32662F9342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111" y="623160"/>
            <a:ext cx="4235515" cy="535337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47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9411FB5-D6D0-41C8-A843-EB73C3A33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81E44-C01C-4DE4-8D02-F766A964D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5AE840C-480D-471E-9D88-AFE3C63FF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4" y="2196820"/>
            <a:ext cx="4282984" cy="3511943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E5BE8-1CF3-4102-BC49-D574FB81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FA7835-A431-4928-A978-DD2DA1FD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DDFED-336F-4F6B-B9B2-040F2223C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4C181C-326E-493F-8A15-E44C91C6E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546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EF0BF-D990-4A26-964A-8DAAD8B813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3373" y="1439315"/>
            <a:ext cx="5611812" cy="3746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1BB33E-AB6F-4E90-A1FB-8EAABDFFC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" y="814388"/>
            <a:ext cx="4297363" cy="107791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3300" b="1" kern="1200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943117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F3E4-2F70-4EB0-8186-C1DAFF44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709738"/>
            <a:ext cx="11454064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C8B9-8185-478D-9CDB-97DEDD84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4589463"/>
            <a:ext cx="114540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62919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1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0"/>
            <a:ext cx="4559425" cy="4230429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08170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C27921D-8EE2-4DE3-BB10-DE468494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F1FC65-04FF-4AF5-8EE8-DDE7DB2A1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1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F017C4-C824-4D3C-8E9A-9F5A2F55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50920B-40D4-4C61-BB38-1038E8DC8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6ABE2F7-2861-424B-80ED-DA91890BF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5EDF67-6039-4A34-9A52-AA2E2B47E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63C048-FA2F-42B6-BB6F-EDEC88BB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0" y="2372171"/>
            <a:ext cx="4709345" cy="2945478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B60DC9-80D5-4698-8EFB-743A2A70C574}"/>
              </a:ext>
            </a:extLst>
          </p:cNvPr>
          <p:cNvGrpSpPr/>
          <p:nvPr userDrawn="1"/>
        </p:nvGrpSpPr>
        <p:grpSpPr>
          <a:xfrm>
            <a:off x="1114415" y="5317648"/>
            <a:ext cx="4530898" cy="822960"/>
            <a:chOff x="6406429" y="4419234"/>
            <a:chExt cx="4530898" cy="822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0193E-E5D3-45A1-B9CE-4425A5DC289C}"/>
                </a:ext>
              </a:extLst>
            </p:cNvPr>
            <p:cNvSpPr/>
            <p:nvPr/>
          </p:nvSpPr>
          <p:spPr>
            <a:xfrm>
              <a:off x="6406429" y="4419234"/>
              <a:ext cx="4530898" cy="8229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1B9628-17B2-4B4D-860E-D3350610B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1986" y="4542180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4B4355-E621-44A8-92C2-B7A800D133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9023" y="1269120"/>
            <a:ext cx="4911725" cy="4768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579828F-08AD-412A-BE01-23FA56992257}"/>
              </a:ext>
            </a:extLst>
          </p:cNvPr>
          <p:cNvSpPr txBox="1">
            <a:spLocks/>
          </p:cNvSpPr>
          <p:nvPr userDrawn="1"/>
        </p:nvSpPr>
        <p:spPr>
          <a:xfrm>
            <a:off x="1120309" y="1025539"/>
            <a:ext cx="5015083" cy="13192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kern="120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93270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1FA3B-BCA9-4FE7-AA35-2F9650D97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AA7CD4A-733C-4255-AD2A-5551DC2EBBFE}"/>
              </a:ext>
            </a:extLst>
          </p:cNvPr>
          <p:cNvSpPr txBox="1">
            <a:spLocks/>
          </p:cNvSpPr>
          <p:nvPr userDrawn="1"/>
        </p:nvSpPr>
        <p:spPr>
          <a:xfrm>
            <a:off x="6790452" y="525982"/>
            <a:ext cx="5319132" cy="1200361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>
              <a:ln w="12700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98983-AC7F-4C68-A7D9-1FE4D38DD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3C2222-F91D-4CCA-8B11-8DC0E2E27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4570F42-5715-4B4B-9108-EC50E1E3EB6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00390" y="1941560"/>
            <a:ext cx="5043039" cy="3818529"/>
          </a:xfrm>
        </p:spPr>
        <p:txBody>
          <a:bodyPr lIns="0" tIns="0" rIns="0" bIns="0" anchor="ctr">
            <a:no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822F-274B-4BBC-B769-A929C1A76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8F69B-7F77-4656-AB8F-72873C51C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4457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D5C315-0791-4084-9597-40C36A60C01E}"/>
              </a:ext>
            </a:extLst>
          </p:cNvPr>
          <p:cNvCxnSpPr>
            <a:cxnSpLocks/>
          </p:cNvCxnSpPr>
          <p:nvPr userDrawn="1"/>
        </p:nvCxnSpPr>
        <p:spPr>
          <a:xfrm>
            <a:off x="6790452" y="1934826"/>
            <a:ext cx="504303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B8AE8FB-DB67-458C-9D1F-0757237666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710" y="653502"/>
            <a:ext cx="5628019" cy="5318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3173458B-87FD-4D73-88DC-25FAA44A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390" y="371476"/>
            <a:ext cx="5015083" cy="13192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356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uiExpand="1" build="p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1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APA Logo">
            <a:extLst>
              <a:ext uri="{FF2B5EF4-FFF2-40B4-BE49-F238E27FC236}">
                <a16:creationId xmlns:a16="http://schemas.microsoft.com/office/drawing/2014/main" id="{B1E31205-1979-49F8-B81C-3D06F2C4CCFE}"/>
              </a:ext>
            </a:extLst>
          </p:cNvPr>
          <p:cNvGrpSpPr/>
          <p:nvPr userDrawn="1"/>
        </p:nvGrpSpPr>
        <p:grpSpPr>
          <a:xfrm>
            <a:off x="665085" y="5235688"/>
            <a:ext cx="4297680" cy="822960"/>
            <a:chOff x="665085" y="5094515"/>
            <a:chExt cx="4297680" cy="8229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2035C5-66DB-42E4-A4A3-AAA3DD9CABE1}"/>
                </a:ext>
              </a:extLst>
            </p:cNvPr>
            <p:cNvSpPr/>
            <p:nvPr/>
          </p:nvSpPr>
          <p:spPr>
            <a:xfrm>
              <a:off x="665085" y="5094515"/>
              <a:ext cx="4297680" cy="8229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APA Logo">
              <a:extLst>
                <a:ext uri="{FF2B5EF4-FFF2-40B4-BE49-F238E27FC236}">
                  <a16:creationId xmlns:a16="http://schemas.microsoft.com/office/drawing/2014/main" id="{E7E96703-0FE4-4753-8C43-AAB130230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4033" y="5217461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1"/>
            <a:ext cx="4559425" cy="3117052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1233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1">
              <a:lumMod val="5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0"/>
            <a:ext cx="4559425" cy="4230429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62117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185B-6D3B-4512-97C1-0A9C4137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825625"/>
            <a:ext cx="11449049" cy="466725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13728-DD1A-4114-897F-CF8FAF7DF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30128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F3E4-2F70-4EB0-8186-C1DAFF44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709738"/>
            <a:ext cx="11454064" cy="2852737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3175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2C8B9-8185-478D-9CDB-97DEDD84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4589463"/>
            <a:ext cx="11454063" cy="1500187"/>
          </a:xfrm>
        </p:spPr>
        <p:txBody>
          <a:bodyPr lIns="91440" tIns="91440" rIns="91440" bIns="91440"/>
          <a:lstStyle>
            <a:lvl1pPr marL="0" indent="0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168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162F-8D6D-430A-A999-1951CEA1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3175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EC47-FE7F-4EA5-A860-94DD90085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825625"/>
            <a:ext cx="56483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C38A8-B65E-478F-8BA1-3C1FC6F1B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4832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88244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1629-D135-4FB4-A7A6-8A3F8409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65125"/>
            <a:ext cx="11435513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DCE6-A6F7-4FB6-9D2D-4BAFF4C89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12" y="1681163"/>
            <a:ext cx="56125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A3AC1-156A-4521-8547-2ED8FFE4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010" y="2505075"/>
            <a:ext cx="56125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9B1E5-5A4E-4F58-8EED-5FF36C28E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83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1031A-24AB-4DC8-8B67-606F62EA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4832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011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7897-C064-48D9-A937-124A6D0A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14858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162F-8D6D-430A-A999-1951CEA1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EC47-FE7F-4EA5-A860-94DD90085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825625"/>
            <a:ext cx="56483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C38A8-B65E-478F-8BA1-3C1FC6F1B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4832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A676B11-35F6-42CD-9E9A-C83F76C2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96" y="5742250"/>
            <a:ext cx="1662001" cy="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46487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61322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A8CF-EADB-4BC7-AB44-D0D3EB74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457200"/>
            <a:ext cx="43773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97C3-09E3-4259-B316-CF144AFE2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614176" cy="5509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4E312-AE56-4FA5-9982-F4439CB60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636" y="2057399"/>
            <a:ext cx="4377389" cy="44377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41224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CECD-7AF1-48AC-B6B1-010E8388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2" y="457200"/>
            <a:ext cx="4387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26C24-57BF-4053-8CCA-6BA997A7C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6238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236D6-02A0-472B-B214-5E4CC7C6A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2" y="2057400"/>
            <a:ext cx="4387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71744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C049B5A-1CFC-4DA3-AE0D-900888BF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44D20-4FE7-46DC-AA2F-B51E4422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DCF488-51EA-477C-BC14-14642108B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D4FFF29-BC12-4DE8-8BBB-723CFD884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6429" y="2524715"/>
            <a:ext cx="4530898" cy="2891284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C95FA-E342-422E-909C-EAD5E3A6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37A12-F76D-4A77-B694-181030E45F9B}"/>
              </a:ext>
            </a:extLst>
          </p:cNvPr>
          <p:cNvGrpSpPr/>
          <p:nvPr userDrawn="1"/>
        </p:nvGrpSpPr>
        <p:grpSpPr>
          <a:xfrm>
            <a:off x="6406429" y="5415999"/>
            <a:ext cx="4530898" cy="822960"/>
            <a:chOff x="6406429" y="4419234"/>
            <a:chExt cx="4530898" cy="8229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180995-521C-4934-9032-5815CD8FCF46}"/>
                </a:ext>
              </a:extLst>
            </p:cNvPr>
            <p:cNvSpPr/>
            <p:nvPr/>
          </p:nvSpPr>
          <p:spPr>
            <a:xfrm>
              <a:off x="6406429" y="4419234"/>
              <a:ext cx="4530898" cy="8229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5EE29D-5352-4AD9-9419-2C44ED1DB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1986" y="4542180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FAC392B-0E4D-42E9-8E73-C5FD9672D8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352" y="2524209"/>
            <a:ext cx="5165725" cy="3714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023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39D02CB-6DBD-4736-9FB7-9C9C87394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4DFAE-0A5A-4734-BDD8-2FB3435F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05781-60E9-4417-8F20-432AD5933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DE549-D40D-4784-8AA1-16CD1B0CB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B09AA-B217-4961-B443-35AD1D5E1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008106-A423-47D4-A5B4-5CA92EEC44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4783" y="2146816"/>
            <a:ext cx="5837750" cy="3799139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Text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E8062-E9B7-4057-A47A-8ED84EC2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211" y="5974621"/>
            <a:ext cx="1752130" cy="42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0D3825-7B2E-4B2E-8B0F-32662F9342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111" y="623160"/>
            <a:ext cx="4235515" cy="53533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9E78ED5-0F5A-4BCC-BEAA-3C335383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623160"/>
            <a:ext cx="5837750" cy="125873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60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48170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9411FB5-D6D0-41C8-A843-EB73C3A33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81E44-C01C-4DE4-8D02-F766A964D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5AE840C-480D-471E-9D88-AFE3C63FF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4" y="2196820"/>
            <a:ext cx="4282984" cy="3511943"/>
          </a:xfrm>
        </p:spPr>
        <p:txBody>
          <a:bodyPr lIns="0" tIns="0" rIns="0" bIns="0" anchor="ctr">
            <a:normAutofit/>
          </a:bodyPr>
          <a:lstStyle/>
          <a:p>
            <a:pPr marL="0" indent="0">
              <a:buNone/>
            </a:pP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E5BE8-1CF3-4102-BC49-D574FB81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FA7835-A431-4928-A978-DD2DA1FD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DDFED-336F-4F6B-B9B2-040F2223C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4C181C-326E-493F-8A15-E44C91C6E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546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8EF0BF-D990-4A26-964A-8DAAD8B813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83373" y="1439315"/>
            <a:ext cx="5611812" cy="3746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1BB33E-AB6F-4E90-A1FB-8EAABDFFC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" y="814388"/>
            <a:ext cx="4297363" cy="1077912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3300" b="1" kern="1200" dirty="0">
                <a:ln w="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7743239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6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0"/>
            <a:ext cx="4559425" cy="4230429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8142456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C27921D-8EE2-4DE3-BB10-DE468494F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F1FC65-04FF-4AF5-8EE8-DDE7DB2A1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6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F017C4-C824-4D3C-8E9A-9F5A2F55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50920B-40D4-4C61-BB38-1038E8DC8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6ABE2F7-2861-424B-80ED-DA91890BF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5EDF67-6039-4A34-9A52-AA2E2B47E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63C048-FA2F-42B6-BB6F-EDEC88BB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990" y="2372171"/>
            <a:ext cx="4709345" cy="2945478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/>
            </a:lvl1pPr>
          </a:lstStyle>
          <a:p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B60DC9-80D5-4698-8EFB-743A2A70C574}"/>
              </a:ext>
            </a:extLst>
          </p:cNvPr>
          <p:cNvGrpSpPr/>
          <p:nvPr userDrawn="1"/>
        </p:nvGrpSpPr>
        <p:grpSpPr>
          <a:xfrm>
            <a:off x="1114415" y="5317648"/>
            <a:ext cx="4530898" cy="822960"/>
            <a:chOff x="6406429" y="4419234"/>
            <a:chExt cx="4530898" cy="822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0193E-E5D3-45A1-B9CE-4425A5DC289C}"/>
                </a:ext>
              </a:extLst>
            </p:cNvPr>
            <p:cNvSpPr/>
            <p:nvPr/>
          </p:nvSpPr>
          <p:spPr>
            <a:xfrm>
              <a:off x="6406429" y="4419234"/>
              <a:ext cx="4530898" cy="8229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1B9628-17B2-4B4D-860E-D3350610B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1986" y="4542180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4B4355-E621-44A8-92C2-B7A800D133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9023" y="1269120"/>
            <a:ext cx="4911725" cy="4768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E3247A4-741F-4A69-BE59-9201DC8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09" y="1142108"/>
            <a:ext cx="4702825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00301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E1822F-274B-4BBC-B769-A929C1A76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1FA3B-BCA9-4FE7-AA35-2F9650D97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98983-AC7F-4C68-A7D9-1FE4D38DD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3C2222-F91D-4CCA-8B11-8DC0E2E27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4570F42-5715-4B4B-9108-EC50E1E3EB6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00390" y="1941560"/>
            <a:ext cx="5043039" cy="3818529"/>
          </a:xfrm>
        </p:spPr>
        <p:txBody>
          <a:bodyPr lIns="0" tIns="0" rIns="0" bIns="0" anchor="ctr">
            <a:no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8F69B-7F77-4656-AB8F-72873C51C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4457" y="5837970"/>
            <a:ext cx="2359784" cy="57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D5C315-0791-4084-9597-40C36A60C01E}"/>
              </a:ext>
            </a:extLst>
          </p:cNvPr>
          <p:cNvCxnSpPr>
            <a:cxnSpLocks/>
          </p:cNvCxnSpPr>
          <p:nvPr userDrawn="1"/>
        </p:nvCxnSpPr>
        <p:spPr>
          <a:xfrm>
            <a:off x="6790452" y="1934826"/>
            <a:ext cx="504303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B8AE8FB-DB67-458C-9D1F-0757237666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710" y="653502"/>
            <a:ext cx="5628019" cy="5318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3173458B-87FD-4D73-88DC-25FAA44A9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390" y="371476"/>
            <a:ext cx="5015083" cy="13192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66875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6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APA Logo">
            <a:extLst>
              <a:ext uri="{FF2B5EF4-FFF2-40B4-BE49-F238E27FC236}">
                <a16:creationId xmlns:a16="http://schemas.microsoft.com/office/drawing/2014/main" id="{B1E31205-1979-49F8-B81C-3D06F2C4CCFE}"/>
              </a:ext>
            </a:extLst>
          </p:cNvPr>
          <p:cNvGrpSpPr/>
          <p:nvPr userDrawn="1"/>
        </p:nvGrpSpPr>
        <p:grpSpPr>
          <a:xfrm>
            <a:off x="665085" y="5235688"/>
            <a:ext cx="4297680" cy="822960"/>
            <a:chOff x="665085" y="5094515"/>
            <a:chExt cx="4297680" cy="8229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2035C5-66DB-42E4-A4A3-AAA3DD9CABE1}"/>
                </a:ext>
              </a:extLst>
            </p:cNvPr>
            <p:cNvSpPr/>
            <p:nvPr/>
          </p:nvSpPr>
          <p:spPr>
            <a:xfrm>
              <a:off x="665085" y="5094515"/>
              <a:ext cx="4297680" cy="8229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APA Logo">
              <a:extLst>
                <a:ext uri="{FF2B5EF4-FFF2-40B4-BE49-F238E27FC236}">
                  <a16:creationId xmlns:a16="http://schemas.microsoft.com/office/drawing/2014/main" id="{E7E96703-0FE4-4753-8C43-AAB130230C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4033" y="5217461"/>
              <a:ext cx="2359784" cy="577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1"/>
            <a:ext cx="4559425" cy="3117052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14510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1629-D135-4FB4-A7A6-8A3F8409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65125"/>
            <a:ext cx="11435513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b="1" kern="1200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DCE6-A6F7-4FB6-9D2D-4BAFF4C89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12" y="1681163"/>
            <a:ext cx="56125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A3AC1-156A-4521-8547-2ED8FFE49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010" y="2505075"/>
            <a:ext cx="56125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9B1E5-5A4E-4F58-8EED-5FF36C28E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83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1031A-24AB-4DC8-8B67-606F62EA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4832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91F44AF-937F-45F0-B8A3-0DFF67F7C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96" y="5742250"/>
            <a:ext cx="1662001" cy="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6313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4E9D7D96-0F87-4644-9682-CF4FB413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Right Side sm rectangle">
            <a:extLst>
              <a:ext uri="{FF2B5EF4-FFF2-40B4-BE49-F238E27FC236}">
                <a16:creationId xmlns:a16="http://schemas.microsoft.com/office/drawing/2014/main" id="{7908D1D1-3C90-4D31-A8DF-6F466B90B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6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9FF57-DAE2-4873-84DC-32F5B1E70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A46577-2115-40D6-B052-9293137FD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Border under title">
            <a:extLst>
              <a:ext uri="{FF2B5EF4-FFF2-40B4-BE49-F238E27FC236}">
                <a16:creationId xmlns:a16="http://schemas.microsoft.com/office/drawing/2014/main" id="{2913A072-1180-4ECD-B9FD-3CC40EB0D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side rectangle">
            <a:extLst>
              <a:ext uri="{FF2B5EF4-FFF2-40B4-BE49-F238E27FC236}">
                <a16:creationId xmlns:a16="http://schemas.microsoft.com/office/drawing/2014/main" id="{F1F118DB-842F-4DC8-AD61-C74E2AE7F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White sq bx">
            <a:extLst>
              <a:ext uri="{FF2B5EF4-FFF2-40B4-BE49-F238E27FC236}">
                <a16:creationId xmlns:a16="http://schemas.microsoft.com/office/drawing/2014/main" id="{F297BB93-3E8C-4395-9AD2-B2E1DFA4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D0B8E4A-1690-40DF-8F7A-3C73899D2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7555" y="799034"/>
            <a:ext cx="5425410" cy="5259296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Content 1">
            <a:extLst>
              <a:ext uri="{FF2B5EF4-FFF2-40B4-BE49-F238E27FC236}">
                <a16:creationId xmlns:a16="http://schemas.microsoft.com/office/drawing/2014/main" id="{E0C1BC31-D319-4F75-AF51-08BB1624A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2118000"/>
            <a:ext cx="4559425" cy="4230429"/>
          </a:xfrm>
        </p:spPr>
        <p:txBody>
          <a:bodyPr lIns="0" tIns="0" rIns="0" bIns="0" anchor="t">
            <a:normAutofit/>
          </a:bodyPr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marL="0" indent="0">
              <a:buNone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C1794FF4-11D1-4F2A-B162-36CEC296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0" y="799033"/>
            <a:ext cx="4559426" cy="116859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sz="3300">
                <a:ln w="127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59819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0857-1E50-4F17-A195-14519B9C8596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91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/>
              <a:t>Proximate Pyrotechnics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5304-AB42-4BAE-A54C-1D5BF764A4A3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508750"/>
            <a:ext cx="3251200" cy="349250"/>
          </a:xfrm>
        </p:spPr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29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0" y="533400"/>
            <a:ext cx="7924800" cy="457200"/>
          </a:xfrm>
        </p:spPr>
        <p:txBody>
          <a:bodyPr/>
          <a:lstStyle/>
          <a:p>
            <a:r>
              <a:rPr kumimoji="0" lang="en-US" dirty="0"/>
              <a:t>Proximate Pyrotechnics Training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CE9D-303B-4218-B570-F59E20C7609B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508750"/>
            <a:ext cx="3251200" cy="349250"/>
          </a:xfrm>
        </p:spPr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1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9200" y="533400"/>
            <a:ext cx="7924800" cy="4572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dirty="0"/>
              <a:t>Proximate Pyrotechnics Training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6320-777C-4483-979C-EE9C939040E0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70400" y="6508750"/>
            <a:ext cx="3251200" cy="349250"/>
          </a:xfrm>
        </p:spPr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71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0" y="381000"/>
            <a:ext cx="8026400" cy="627888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Proximate Pyrotechnics Training Program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45E12-5B99-4976-B1B8-00A95BDAE342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68800" y="6508750"/>
            <a:ext cx="3251200" cy="349250"/>
          </a:xfrm>
        </p:spPr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80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7AFE-1FE9-452B-9FAD-7410D5E63D43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68800" y="6508750"/>
            <a:ext cx="3251200" cy="349250"/>
          </a:xfrm>
        </p:spPr>
        <p:txBody>
          <a:bodyPr/>
          <a:lstStyle/>
          <a:p>
            <a:r>
              <a:rPr lang="en-US" dirty="0"/>
              <a:t>Proximate Pyrotechnics Committee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8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7897-C064-48D9-A937-124A6D0A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A4F314C-9BA3-4339-95C9-CD40D0DA9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96" y="5742250"/>
            <a:ext cx="1662001" cy="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38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23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A8CF-EADB-4BC7-AB44-D0D3EB74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457200"/>
            <a:ext cx="437738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97C3-09E3-4259-B316-CF144AFE2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614176" cy="5509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4E312-AE56-4FA5-9982-F4439CB60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636" y="2057399"/>
            <a:ext cx="4377389" cy="44377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85A9924-C51D-4530-B7CD-0D222D6BB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96" y="5742250"/>
            <a:ext cx="1662001" cy="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52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CECD-7AF1-48AC-B6B1-010E8388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2" y="457200"/>
            <a:ext cx="438701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26C24-57BF-4053-8CCA-6BA997A7C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6238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236D6-02A0-472B-B214-5E4CC7C6A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2" y="2057400"/>
            <a:ext cx="43870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57E915-F8BC-43DD-9891-10F294FF0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5893586"/>
            <a:ext cx="1876424" cy="5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565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90000"/>
                <a:lumOff val="10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A329B-430E-4F0C-B65A-5F31AB6C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49" cy="132556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ACC7-AB63-4EC8-BD75-49AB4EB4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49" cy="466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64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8" r:id="rId10"/>
    <p:sldLayoutId id="2147483695" r:id="rId11"/>
    <p:sldLayoutId id="2147483694" r:id="rId12"/>
    <p:sldLayoutId id="2147483676" r:id="rId13"/>
    <p:sldLayoutId id="2147483673" r:id="rId14"/>
    <p:sldLayoutId id="2147483679" r:id="rId15"/>
    <p:sldLayoutId id="2147483696" r:id="rId1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500" b="1" kern="1200" dirty="0">
          <a:ln w="12700">
            <a:solidFill>
              <a:schemeClr val="accent2"/>
            </a:solidFill>
            <a:prstDash val="solid"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A329B-430E-4F0C-B65A-5F31AB6C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49" cy="1325563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ACC7-AB63-4EC8-BD75-49AB4EB4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49" cy="46672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638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737" r:id="rId11"/>
    <p:sldLayoutId id="2147483697" r:id="rId12"/>
    <p:sldLayoutId id="2147483699" r:id="rId13"/>
    <p:sldLayoutId id="2147483698" r:id="rId14"/>
    <p:sldLayoutId id="2147483674" r:id="rId15"/>
    <p:sldLayoutId id="2147483677" r:id="rId16"/>
    <p:sldLayoutId id="2147483671" r:id="rId17"/>
    <p:sldLayoutId id="2147483700" r:id="rId1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500" b="1" kern="1200" dirty="0">
          <a:ln w="12700">
            <a:solidFill>
              <a:schemeClr val="accent1">
                <a:lumMod val="50000"/>
              </a:schemeClr>
            </a:solidFill>
            <a:prstDash val="solid"/>
          </a:ln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4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A329B-430E-4F0C-B65A-5F31AB6C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5125"/>
            <a:ext cx="11449049" cy="132556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ACC7-AB63-4EC8-BD75-49AB4EB4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49" cy="466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91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500" b="1" kern="1200" dirty="0">
          <a:ln w="3175">
            <a:noFill/>
            <a:prstDash val="solid"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 rot="10800000">
            <a:off x="101600" y="6629400"/>
            <a:ext cx="6197600" cy="228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10800000">
            <a:off x="6299200" y="6096000"/>
            <a:ext cx="6451600" cy="762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657600" y="533400"/>
            <a:ext cx="8026400" cy="4572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en-US" dirty="0"/>
              <a:t>Proximate Pyrotechnics Training Program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203200" y="1371600"/>
            <a:ext cx="11785600" cy="5029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62463C-CF9C-44A1-9902-EB18B77FAB83}" type="datetime1">
              <a:rPr lang="en-US" smtClean="0"/>
              <a:pPr/>
              <a:t>10/8/2025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470400" y="6508750"/>
            <a:ext cx="3251200" cy="3492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Proximate Pyrotechnics Committee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74400" y="6492876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310A49C-F428-48A0-9B5A-260F426C8E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PANewLogocrop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352800" cy="10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8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2800" b="0" kern="12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hyperlink" Target="https://americanpyro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tanveernaseer.com/ten-questions-to-help-leaders-prepare-for-the-new-year/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7000"/>
                <a:alpha val="79000"/>
              </a:schemeClr>
            </a:gs>
            <a:gs pos="79000">
              <a:schemeClr val="tx1">
                <a:lumMod val="90000"/>
                <a:lumOff val="10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525C65-C8E6-47E5-A8EA-D19F14A2F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223" y="2838204"/>
            <a:ext cx="10481554" cy="3408592"/>
          </a:xfrm>
        </p:spPr>
        <p:txBody>
          <a:bodyPr lIns="0" tIns="0" rIns="0" bIns="0" anchor="ctr">
            <a:normAutofit/>
          </a:bodyPr>
          <a:lstStyle/>
          <a:p>
            <a:r>
              <a:rPr lang="en-US" sz="4400" dirty="0">
                <a:latin typeface="+mj-lt"/>
              </a:rPr>
              <a:t>Proximate Pyrotechnics Safety Awareness Project</a:t>
            </a:r>
          </a:p>
          <a:p>
            <a:r>
              <a:rPr lang="en-US" sz="4400" dirty="0">
                <a:latin typeface="+mj-lt"/>
              </a:rPr>
              <a:t>2025</a:t>
            </a:r>
          </a:p>
          <a:p>
            <a:r>
              <a:rPr lang="en-US" sz="3600" dirty="0">
                <a:solidFill>
                  <a:schemeClr val="bg1"/>
                </a:solidFill>
                <a:latin typeface="Acumin Pro" panose="020B0504020202020204" pitchFamily="34" charset="0"/>
                <a:hlinkClick r:id="rId4"/>
              </a:rPr>
              <a:t>AmericanPyro.com</a:t>
            </a:r>
            <a:endParaRPr lang="en-US" sz="3600" dirty="0">
              <a:solidFill>
                <a:schemeClr val="bg1"/>
              </a:solidFill>
              <a:latin typeface="Acumin Pro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84DE0-3334-43C8-BD52-7A56F4D93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30" y="611204"/>
            <a:ext cx="7656340" cy="187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194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4D69D-3501-CD39-3D88-CDCABE1BA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D09C5C-3A97-EFE7-CE4F-4236B2C9CBB1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316C4-8CF6-40F1-FCA5-B8519704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A Quick Refresher on Separation distances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BFE13-57BB-2844-421F-12FE10C2A145}"/>
              </a:ext>
            </a:extLst>
          </p:cNvPr>
          <p:cNvSpPr txBox="1"/>
          <p:nvPr/>
        </p:nvSpPr>
        <p:spPr>
          <a:xfrm>
            <a:off x="477250" y="2382299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would like to take a moment to briefly remind people of how separation distances work in proximate applications.</a:t>
            </a:r>
            <a:endParaRPr lang="en-US" sz="4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181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7B254F-2F8D-4B7F-A457-3ED4B8A8674E}"/>
              </a:ext>
            </a:extLst>
          </p:cNvPr>
          <p:cNvSpPr/>
          <p:nvPr/>
        </p:nvSpPr>
        <p:spPr>
          <a:xfrm>
            <a:off x="-1109" y="1416016"/>
            <a:ext cx="12192000" cy="427240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DB6F7-B87C-4036-8D27-DE782857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49049" cy="132556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NFPA 1126 Standards.</a:t>
            </a:r>
            <a:endParaRPr lang="en-US" b="1" dirty="0">
              <a:ln w="127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D803B-346C-4D47-8571-478411DF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0" y="1690688"/>
            <a:ext cx="11449049" cy="4272403"/>
          </a:xfrm>
        </p:spPr>
        <p:txBody>
          <a:bodyPr lIns="0" tIns="0" rIns="0" bIns="0" anchor="ctr"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Since its initial creation in 1992, NFPA 1126-  </a:t>
            </a:r>
            <a:r>
              <a:rPr lang="en-US" sz="2100" i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Standard for Use of Pyrotechnics Before a Proximate Audience</a:t>
            </a: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 has served as a guideline for the safe use of pyrotechnics at distances less than those specified in NFPA 1123.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Principally, the standard establishes requirements for what constitutes a safe use of product before proximate audiences.  (closer than the 75’  minimums for low hazard devices set forth in NFPA 1123):</a:t>
            </a:r>
          </a:p>
          <a:p>
            <a:pPr lvl="1">
              <a:spcAft>
                <a:spcPts val="1200"/>
              </a:spcAft>
              <a:buBlip>
                <a:blip r:embed="rId4"/>
              </a:buBlip>
            </a:pPr>
            <a:r>
              <a:rPr lang="en-US" sz="1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Distance from spectators 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(closer than the 75’  minimums for low hazard devices in 1123)</a:t>
            </a:r>
          </a:p>
          <a:p>
            <a:pPr lvl="1">
              <a:spcAft>
                <a:spcPts val="1200"/>
              </a:spcAft>
              <a:buBlip>
                <a:blip r:embed="rId4"/>
              </a:buBlip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Safe Firing trajectories</a:t>
            </a:r>
          </a:p>
          <a:p>
            <a:pPr lvl="1">
              <a:spcAft>
                <a:spcPts val="1200"/>
              </a:spcAft>
              <a:buBlip>
                <a:blip r:embed="rId4"/>
              </a:buBlip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Firing safeguards</a:t>
            </a:r>
          </a:p>
          <a:p>
            <a:pPr lvl="1">
              <a:spcAft>
                <a:spcPts val="1200"/>
              </a:spcAft>
              <a:buBlip>
                <a:blip r:embed="rId4"/>
              </a:buBlip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Standards for evaluation of the suitability of effects for proximate use.</a:t>
            </a:r>
          </a:p>
          <a:p>
            <a:pPr lvl="1">
              <a:spcAft>
                <a:spcPts val="1200"/>
              </a:spcAft>
              <a:buBlip>
                <a:blip r:embed="rId4"/>
              </a:buBlip>
            </a:pPr>
            <a:endParaRPr lang="en-US" sz="17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668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8A12-4927-4ACE-A02A-4CC72BB6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NFPA 1126 Highlights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E8310B-B19B-499C-8021-1CC44E10BC93}"/>
              </a:ext>
            </a:extLst>
          </p:cNvPr>
          <p:cNvGrpSpPr/>
          <p:nvPr/>
        </p:nvGrpSpPr>
        <p:grpSpPr>
          <a:xfrm>
            <a:off x="381000" y="3277364"/>
            <a:ext cx="11273278" cy="1097280"/>
            <a:chOff x="424640" y="3280486"/>
            <a:chExt cx="11273278" cy="1097280"/>
          </a:xfrm>
          <a:effectLst>
            <a:outerShdw blurRad="152400" sx="103000" sy="103000" algn="ctr" rotWithShape="0">
              <a:srgbClr val="000000">
                <a:alpha val="25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8680F96-4608-405F-94C6-5AF03363B48C}"/>
                </a:ext>
              </a:extLst>
            </p:cNvPr>
            <p:cNvSpPr/>
            <p:nvPr/>
          </p:nvSpPr>
          <p:spPr>
            <a:xfrm>
              <a:off x="871870" y="3328413"/>
              <a:ext cx="10826048" cy="1001426"/>
            </a:xfrm>
            <a:custGeom>
              <a:avLst/>
              <a:gdLst>
                <a:gd name="connsiteX0" fmla="*/ 0 w 6941463"/>
                <a:gd name="connsiteY0" fmla="*/ 0 h 1295943"/>
                <a:gd name="connsiteX1" fmla="*/ 6293492 w 6941463"/>
                <a:gd name="connsiteY1" fmla="*/ 0 h 1295943"/>
                <a:gd name="connsiteX2" fmla="*/ 6941463 w 6941463"/>
                <a:gd name="connsiteY2" fmla="*/ 647972 h 1295943"/>
                <a:gd name="connsiteX3" fmla="*/ 6293492 w 6941463"/>
                <a:gd name="connsiteY3" fmla="*/ 1295943 h 1295943"/>
                <a:gd name="connsiteX4" fmla="*/ 0 w 6941463"/>
                <a:gd name="connsiteY4" fmla="*/ 1295943 h 1295943"/>
                <a:gd name="connsiteX5" fmla="*/ 0 w 6941463"/>
                <a:gd name="connsiteY5" fmla="*/ 0 h 12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1463" h="1295943">
                  <a:moveTo>
                    <a:pt x="6941463" y="1295942"/>
                  </a:moveTo>
                  <a:lnTo>
                    <a:pt x="647971" y="1295942"/>
                  </a:lnTo>
                  <a:lnTo>
                    <a:pt x="0" y="647971"/>
                  </a:lnTo>
                  <a:lnTo>
                    <a:pt x="647971" y="1"/>
                  </a:lnTo>
                  <a:lnTo>
                    <a:pt x="6941463" y="1"/>
                  </a:lnTo>
                  <a:lnTo>
                    <a:pt x="6941463" y="1295942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0" tIns="0" rIns="0" bIns="0" rtlCol="0" anchor="ctr"/>
            <a:lstStyle/>
            <a:p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Trajectories of product shall not be fired over audience areas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B3FCAD5-CED4-47C6-B6C2-B009C86DC0DF}"/>
                </a:ext>
              </a:extLst>
            </p:cNvPr>
            <p:cNvGrpSpPr/>
            <p:nvPr/>
          </p:nvGrpSpPr>
          <p:grpSpPr>
            <a:xfrm>
              <a:off x="424640" y="3280486"/>
              <a:ext cx="1097280" cy="1097280"/>
              <a:chOff x="1220287" y="3277461"/>
              <a:chExt cx="1097280" cy="109728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FABAC-9065-4E1E-8AED-DCA7FF7DF1E4}"/>
                  </a:ext>
                </a:extLst>
              </p:cNvPr>
              <p:cNvSpPr/>
              <p:nvPr/>
            </p:nvSpPr>
            <p:spPr>
              <a:xfrm>
                <a:off x="1220287" y="3277461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Graphic 15" descr="Fireworks with solid fill">
                <a:extLst>
                  <a:ext uri="{FF2B5EF4-FFF2-40B4-BE49-F238E27FC236}">
                    <a16:creationId xmlns:a16="http://schemas.microsoft.com/office/drawing/2014/main" id="{729E4F99-5950-4FE1-84CF-EE324208B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94449" y="3451623"/>
                <a:ext cx="748956" cy="74895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680CDE-8FDD-4323-9875-2F1D352687BA}"/>
              </a:ext>
            </a:extLst>
          </p:cNvPr>
          <p:cNvGrpSpPr/>
          <p:nvPr/>
        </p:nvGrpSpPr>
        <p:grpSpPr>
          <a:xfrm>
            <a:off x="424761" y="4501964"/>
            <a:ext cx="11229517" cy="1094822"/>
            <a:chOff x="427098" y="2003530"/>
            <a:chExt cx="11229517" cy="1094822"/>
          </a:xfrm>
          <a:effectLst>
            <a:outerShdw blurRad="152400" sx="103000" sy="103000" algn="ctr" rotWithShape="0">
              <a:srgbClr val="000000">
                <a:alpha val="25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D31B584-952A-4B54-9B78-40313998CB7E}"/>
                </a:ext>
              </a:extLst>
            </p:cNvPr>
            <p:cNvSpPr/>
            <p:nvPr/>
          </p:nvSpPr>
          <p:spPr>
            <a:xfrm>
              <a:off x="830567" y="2096925"/>
              <a:ext cx="10826048" cy="1001427"/>
            </a:xfrm>
            <a:custGeom>
              <a:avLst/>
              <a:gdLst>
                <a:gd name="connsiteX0" fmla="*/ 0 w 6941463"/>
                <a:gd name="connsiteY0" fmla="*/ 0 h 1295943"/>
                <a:gd name="connsiteX1" fmla="*/ 6293492 w 6941463"/>
                <a:gd name="connsiteY1" fmla="*/ 0 h 1295943"/>
                <a:gd name="connsiteX2" fmla="*/ 6941463 w 6941463"/>
                <a:gd name="connsiteY2" fmla="*/ 647972 h 1295943"/>
                <a:gd name="connsiteX3" fmla="*/ 6293492 w 6941463"/>
                <a:gd name="connsiteY3" fmla="*/ 1295943 h 1295943"/>
                <a:gd name="connsiteX4" fmla="*/ 0 w 6941463"/>
                <a:gd name="connsiteY4" fmla="*/ 1295943 h 1295943"/>
                <a:gd name="connsiteX5" fmla="*/ 0 w 6941463"/>
                <a:gd name="connsiteY5" fmla="*/ 0 h 12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1463" h="1295943">
                  <a:moveTo>
                    <a:pt x="6941463" y="1295942"/>
                  </a:moveTo>
                  <a:lnTo>
                    <a:pt x="647971" y="1295942"/>
                  </a:lnTo>
                  <a:lnTo>
                    <a:pt x="0" y="647971"/>
                  </a:lnTo>
                  <a:lnTo>
                    <a:pt x="647971" y="1"/>
                  </a:lnTo>
                  <a:lnTo>
                    <a:pt x="6941463" y="1"/>
                  </a:lnTo>
                  <a:lnTo>
                    <a:pt x="6941463" y="1295942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0" tIns="0" rIns="0" bIns="0" rtlCol="0" anchor="ctr"/>
            <a:lstStyle/>
            <a:p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All products must be evaluated for performance to confirm suitability of its intended application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370745D-65C2-4D01-8562-3383DD2A7BAC}"/>
                </a:ext>
              </a:extLst>
            </p:cNvPr>
            <p:cNvGrpSpPr/>
            <p:nvPr/>
          </p:nvGrpSpPr>
          <p:grpSpPr>
            <a:xfrm>
              <a:off x="427098" y="2003530"/>
              <a:ext cx="1094822" cy="1094822"/>
              <a:chOff x="1222745" y="2000505"/>
              <a:chExt cx="1094822" cy="1094822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4E016EF-AD6E-4FB7-ACEC-674D96C848F8}"/>
                  </a:ext>
                </a:extLst>
              </p:cNvPr>
              <p:cNvSpPr/>
              <p:nvPr/>
            </p:nvSpPr>
            <p:spPr>
              <a:xfrm>
                <a:off x="1222745" y="2000505"/>
                <a:ext cx="1094822" cy="10948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Graphic 20" descr="Fireworks with solid fill">
                <a:extLst>
                  <a:ext uri="{FF2B5EF4-FFF2-40B4-BE49-F238E27FC236}">
                    <a16:creationId xmlns:a16="http://schemas.microsoft.com/office/drawing/2014/main" id="{A68FB1A1-FABE-414A-A435-0545D8E5B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95678" y="2173438"/>
                <a:ext cx="748956" cy="748956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2EE1B9-8111-458E-A6DE-86FE8EBC89C4}"/>
              </a:ext>
            </a:extLst>
          </p:cNvPr>
          <p:cNvGrpSpPr/>
          <p:nvPr/>
        </p:nvGrpSpPr>
        <p:grpSpPr>
          <a:xfrm>
            <a:off x="423532" y="1934717"/>
            <a:ext cx="11273278" cy="1097280"/>
            <a:chOff x="424640" y="4658779"/>
            <a:chExt cx="11273278" cy="1097280"/>
          </a:xfrm>
          <a:effectLst>
            <a:outerShdw blurRad="152400" sx="103000" sy="103000" algn="ctr" rotWithShape="0">
              <a:srgbClr val="000000">
                <a:alpha val="25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9DCBCC-CF3C-4D05-A716-CE98B4FD3A65}"/>
                </a:ext>
              </a:extLst>
            </p:cNvPr>
            <p:cNvSpPr/>
            <p:nvPr/>
          </p:nvSpPr>
          <p:spPr>
            <a:xfrm>
              <a:off x="871870" y="4706706"/>
              <a:ext cx="10826048" cy="1001426"/>
            </a:xfrm>
            <a:custGeom>
              <a:avLst/>
              <a:gdLst>
                <a:gd name="connsiteX0" fmla="*/ 0 w 6941463"/>
                <a:gd name="connsiteY0" fmla="*/ 0 h 1295943"/>
                <a:gd name="connsiteX1" fmla="*/ 6293492 w 6941463"/>
                <a:gd name="connsiteY1" fmla="*/ 0 h 1295943"/>
                <a:gd name="connsiteX2" fmla="*/ 6941463 w 6941463"/>
                <a:gd name="connsiteY2" fmla="*/ 647972 h 1295943"/>
                <a:gd name="connsiteX3" fmla="*/ 6293492 w 6941463"/>
                <a:gd name="connsiteY3" fmla="*/ 1295943 h 1295943"/>
                <a:gd name="connsiteX4" fmla="*/ 0 w 6941463"/>
                <a:gd name="connsiteY4" fmla="*/ 1295943 h 1295943"/>
                <a:gd name="connsiteX5" fmla="*/ 0 w 6941463"/>
                <a:gd name="connsiteY5" fmla="*/ 0 h 12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1463" h="1295943">
                  <a:moveTo>
                    <a:pt x="6941463" y="1295942"/>
                  </a:moveTo>
                  <a:lnTo>
                    <a:pt x="647971" y="1295942"/>
                  </a:lnTo>
                  <a:lnTo>
                    <a:pt x="0" y="647971"/>
                  </a:lnTo>
                  <a:lnTo>
                    <a:pt x="647971" y="1"/>
                  </a:lnTo>
                  <a:lnTo>
                    <a:pt x="6941463" y="1"/>
                  </a:lnTo>
                  <a:lnTo>
                    <a:pt x="6941463" y="1295942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0" tIns="0" rIns="0" bIns="0" rtlCol="0" anchor="ctr"/>
            <a:lstStyle/>
            <a:p>
              <a:r>
                <a: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Product separated by 15’ or two times the fallout radius of the product, whichever is greater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A7F952-1B3D-49F3-A989-3612DBFDD400}"/>
                </a:ext>
              </a:extLst>
            </p:cNvPr>
            <p:cNvGrpSpPr/>
            <p:nvPr/>
          </p:nvGrpSpPr>
          <p:grpSpPr>
            <a:xfrm>
              <a:off x="424640" y="4658779"/>
              <a:ext cx="1097280" cy="1097280"/>
              <a:chOff x="1220287" y="4655754"/>
              <a:chExt cx="1097280" cy="109728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3A009E-05C3-4AD5-8701-EBA0F855B13F}"/>
                  </a:ext>
                </a:extLst>
              </p:cNvPr>
              <p:cNvSpPr/>
              <p:nvPr/>
            </p:nvSpPr>
            <p:spPr>
              <a:xfrm>
                <a:off x="1220287" y="4655754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Graphic 21" descr="Fireworks with solid fill">
                <a:extLst>
                  <a:ext uri="{FF2B5EF4-FFF2-40B4-BE49-F238E27FC236}">
                    <a16:creationId xmlns:a16="http://schemas.microsoft.com/office/drawing/2014/main" id="{EE07853B-B75B-487A-89E9-4EFF7DE8D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94449" y="4829916"/>
                <a:ext cx="748956" cy="74895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6565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7401-97DE-4DEA-970C-B5783599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minimum distance calculated?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0F06A0-E725-4675-8E30-DFDC67119584}"/>
              </a:ext>
            </a:extLst>
          </p:cNvPr>
          <p:cNvSpPr/>
          <p:nvPr/>
        </p:nvSpPr>
        <p:spPr>
          <a:xfrm>
            <a:off x="371475" y="1613989"/>
            <a:ext cx="11449049" cy="1554230"/>
          </a:xfrm>
          <a:custGeom>
            <a:avLst/>
            <a:gdLst>
              <a:gd name="connsiteX0" fmla="*/ 0 w 11449049"/>
              <a:gd name="connsiteY0" fmla="*/ 0 h 1554230"/>
              <a:gd name="connsiteX1" fmla="*/ 11449049 w 11449049"/>
              <a:gd name="connsiteY1" fmla="*/ 0 h 1554230"/>
              <a:gd name="connsiteX2" fmla="*/ 11449049 w 11449049"/>
              <a:gd name="connsiteY2" fmla="*/ 1554230 h 1554230"/>
              <a:gd name="connsiteX3" fmla="*/ 0 w 11449049"/>
              <a:gd name="connsiteY3" fmla="*/ 1554230 h 1554230"/>
              <a:gd name="connsiteX4" fmla="*/ 0 w 11449049"/>
              <a:gd name="connsiteY4" fmla="*/ 0 h 155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49" h="1554230">
                <a:moveTo>
                  <a:pt x="0" y="0"/>
                </a:moveTo>
                <a:lnTo>
                  <a:pt x="11449049" y="0"/>
                </a:lnTo>
                <a:lnTo>
                  <a:pt x="11449049" y="1554230"/>
                </a:lnTo>
                <a:lnTo>
                  <a:pt x="0" y="1554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When considering fallout radius under NFPA 1126: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>
                <a:solidFill>
                  <a:schemeClr val="bg2"/>
                </a:solidFill>
              </a:rPr>
              <a:t>Consider the diameter of the functioning device in a vertical position.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Add any additional distance to allow for angles and even wind if relevant.  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For Example: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A 20’ high </a:t>
            </a:r>
            <a:r>
              <a:rPr lang="en-US" sz="2500" dirty="0" err="1">
                <a:solidFill>
                  <a:schemeClr val="bg2"/>
                </a:solidFill>
              </a:rPr>
              <a:t>gerb</a:t>
            </a:r>
            <a:r>
              <a:rPr lang="en-US" sz="2500" dirty="0">
                <a:solidFill>
                  <a:schemeClr val="bg2"/>
                </a:solidFill>
              </a:rPr>
              <a:t> angled 50 degrees from vertical-   Now is traveling nearly 20’ laterally-  so the proper fallout distance would be 20’ x 2   or 40’ in the direction of travel.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dirty="0">
              <a:solidFill>
                <a:schemeClr val="bg2"/>
              </a:solidFill>
            </a:endParaRP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Consider a 30 mm bombette (shell)  If the normal functioning diameter of the effect is 45’ in diameter.   The Safe distance would be  45’ x 2 = 90’.     NFPA 1123  default distance would default 84’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 dirty="0">
              <a:solidFill>
                <a:schemeClr val="bg2"/>
              </a:solidFill>
            </a:endParaRP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831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BE01-FAFA-BD8B-01F5-D28966C5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A5D4-FD4D-50F3-FEC7-8DB2450F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 venue is the same!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100CC7-B0AB-3491-4424-39FBD3FBD733}"/>
              </a:ext>
            </a:extLst>
          </p:cNvPr>
          <p:cNvSpPr/>
          <p:nvPr/>
        </p:nvSpPr>
        <p:spPr>
          <a:xfrm>
            <a:off x="371475" y="1613989"/>
            <a:ext cx="11449049" cy="1554230"/>
          </a:xfrm>
          <a:custGeom>
            <a:avLst/>
            <a:gdLst>
              <a:gd name="connsiteX0" fmla="*/ 0 w 11449049"/>
              <a:gd name="connsiteY0" fmla="*/ 0 h 1554230"/>
              <a:gd name="connsiteX1" fmla="*/ 11449049 w 11449049"/>
              <a:gd name="connsiteY1" fmla="*/ 0 h 1554230"/>
              <a:gd name="connsiteX2" fmla="*/ 11449049 w 11449049"/>
              <a:gd name="connsiteY2" fmla="*/ 1554230 h 1554230"/>
              <a:gd name="connsiteX3" fmla="*/ 0 w 11449049"/>
              <a:gd name="connsiteY3" fmla="*/ 1554230 h 1554230"/>
              <a:gd name="connsiteX4" fmla="*/ 0 w 11449049"/>
              <a:gd name="connsiteY4" fmla="*/ 0 h 155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9049" h="1554230">
                <a:moveTo>
                  <a:pt x="0" y="0"/>
                </a:moveTo>
                <a:lnTo>
                  <a:pt x="11449049" y="0"/>
                </a:lnTo>
                <a:lnTo>
                  <a:pt x="11449049" y="1554230"/>
                </a:lnTo>
                <a:lnTo>
                  <a:pt x="0" y="1554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Just because a particular product works in one venue.   Does not mean it will work in the next.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US" sz="2500" dirty="0">
                <a:solidFill>
                  <a:schemeClr val="bg2"/>
                </a:solidFill>
              </a:rPr>
            </a:br>
            <a:r>
              <a:rPr lang="en-US" sz="2500" dirty="0">
                <a:solidFill>
                  <a:schemeClr val="bg2"/>
                </a:solidFill>
              </a:rPr>
              <a:t>It might be necessary to have multiple show configurations to accommodate different venues.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dirty="0">
              <a:solidFill>
                <a:schemeClr val="bg2"/>
              </a:solidFill>
            </a:endParaRP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Let’s take the following example: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dirty="0">
              <a:solidFill>
                <a:schemeClr val="bg2"/>
              </a:solidFill>
            </a:endParaRP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dirty="0">
                <a:solidFill>
                  <a:schemeClr val="bg2"/>
                </a:solidFill>
              </a:rPr>
              <a:t>A large-scale aerial device which requires a 150’  fallout area.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 dirty="0">
              <a:solidFill>
                <a:schemeClr val="bg2"/>
              </a:solidFill>
            </a:endParaRP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661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baseball stadium&#10;&#10;AI-generated content may be incorrect.">
            <a:extLst>
              <a:ext uri="{FF2B5EF4-FFF2-40B4-BE49-F238E27FC236}">
                <a16:creationId xmlns:a16="http://schemas.microsoft.com/office/drawing/2014/main" id="{87B8F743-660D-82CD-A470-A84B05904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90400"/>
            <a:ext cx="8933793" cy="6402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A8F59D-E20D-AA07-5B65-B127015E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07003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1BEE8-77F6-1061-78C9-3326E552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C84F0-E116-B85F-79AA-8033E6027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559" y="90400"/>
            <a:ext cx="8933793" cy="6402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5DD103-B384-EE72-C136-48FF5248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09375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53C38D4-071C-47E7-AE5C-6CF21F294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14" b="15016"/>
          <a:stretch/>
        </p:blipFill>
        <p:spPr>
          <a:xfrm>
            <a:off x="80407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5B147B-79B6-4A9A-8846-44A1CA82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9666"/>
            <a:ext cx="9144000" cy="20232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59901-A5D3-43C6-A152-A8B5F946ACD0}"/>
              </a:ext>
            </a:extLst>
          </p:cNvPr>
          <p:cNvSpPr txBox="1"/>
          <p:nvPr/>
        </p:nvSpPr>
        <p:spPr>
          <a:xfrm>
            <a:off x="9468177" y="6657945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 tooltip="http://www.tanveernaseer.com/ten-questions-to-help-leaders-prepare-for-the-new-year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39543-8B9B-4384-9A06-96F2DB261F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902" y="3428999"/>
            <a:ext cx="6772195" cy="202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154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1FF54-EF57-F56A-E278-88FE26618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FE39BA-10F9-E3AE-F73D-8995484C6F76}"/>
              </a:ext>
            </a:extLst>
          </p:cNvPr>
          <p:cNvSpPr/>
          <p:nvPr/>
        </p:nvSpPr>
        <p:spPr>
          <a:xfrm>
            <a:off x="-1109" y="1416016"/>
            <a:ext cx="12192000" cy="427240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845F8-A4E1-C0C9-3517-428B176F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49049" cy="1325563"/>
          </a:xfrm>
        </p:spPr>
        <p:txBody>
          <a:bodyPr lIns="0" tIns="0" rIns="0" bIns="0">
            <a:noAutofit/>
          </a:bodyPr>
          <a:lstStyle/>
          <a:p>
            <a:r>
              <a:rPr lang="en-US" b="1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dirty="0"/>
              <a:t>is the Project about</a:t>
            </a:r>
            <a:r>
              <a:rPr lang="en-US" b="1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F919-2689-07D9-57E9-414508C93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7" y="2036253"/>
            <a:ext cx="11449049" cy="4167479"/>
          </a:xfrm>
        </p:spPr>
        <p:txBody>
          <a:bodyPr lIns="0" tIns="0" rIns="0" bIns="0"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APA has identified growing trends which cause concern for industry: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The use of pyrotechnic articles and fireworks in proximate settings which are not intended       for proximate use.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Use of proximate pyrotechnics in a manner not in conformity with established standards.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need for better implementation of the risk assessment process and application of mitigating controls to reduce risks to acceptable levels.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need to re-focus industry on the culture of safety and balance it with a need for creativity and competitive design aspirations.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Preventing professional pyrotechnic products from making their way into consumer markets.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26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EB85-A09B-BA0F-0E03-3B295A537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01785A-7B99-4292-4619-5E0678C35AC5}"/>
              </a:ext>
            </a:extLst>
          </p:cNvPr>
          <p:cNvSpPr/>
          <p:nvPr/>
        </p:nvSpPr>
        <p:spPr>
          <a:xfrm>
            <a:off x="-1109" y="1416016"/>
            <a:ext cx="12192000" cy="427240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C9085-6B2A-45BB-5DFA-77CFC5A8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49049" cy="1325563"/>
          </a:xfrm>
        </p:spPr>
        <p:txBody>
          <a:bodyPr lIns="0" tIns="0" rIns="0" bIns="0">
            <a:noAutofit/>
          </a:bodyPr>
          <a:lstStyle/>
          <a:p>
            <a:r>
              <a:rPr lang="en-US" b="1" dirty="0">
                <a:ln w="127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F57FC-EDDD-ED7F-0440-FF35E1E1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23" y="2325396"/>
            <a:ext cx="11449049" cy="4167479"/>
          </a:xfrm>
        </p:spPr>
        <p:txBody>
          <a:bodyPr lIns="0" tIns="0" rIns="0" bIns="0" anchor="ctr"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Final Scripts have been written and approved by the proximate committee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 on-camera spokesperson has been selected-  Ramiro Rodriguez from Cal-Fire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Finalizing scheduling with Veverka Brothers and Image Engineering  who has offered their facility in Baltimore for filming.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1200"/>
              </a:spcAft>
              <a:buBlip>
                <a:blip r:embed="rId4"/>
              </a:buBlip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590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AFDC2-EA01-AF1A-D804-B8ECD605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9F5FF2-31B7-02A6-F7D7-BE0FF2CF279B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A8BCB-B37E-82FD-A7B9-C090ECD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What does the series comprise?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5893D-95C0-6B1E-C5D4-E0AA160721CE}"/>
              </a:ext>
            </a:extLst>
          </p:cNvPr>
          <p:cNvSpPr txBox="1"/>
          <p:nvPr/>
        </p:nvSpPr>
        <p:spPr>
          <a:xfrm>
            <a:off x="686340" y="2239794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 a total of 5 videos, Plus an introductory, overview video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Each video is targeted to a different audience allowing for addressing concerns unique to each area.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2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E7D7C-96EB-65E3-3C22-71A7CCEF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3F6675-48FD-7E14-4D17-DD6DB1642704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6F1CE-4D74-09BA-2EE9-3408462D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Video 1- The Corporate Level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68E9-0F0E-787D-C508-0B485E107488}"/>
              </a:ext>
            </a:extLst>
          </p:cNvPr>
          <p:cNvSpPr txBox="1"/>
          <p:nvPr/>
        </p:nvSpPr>
        <p:spPr>
          <a:xfrm>
            <a:off x="414666" y="1907286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video addresses the disconnect at the corporate level with respect to risk management: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Possible factors contributing to this disconnect: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 of knowledge/ Influx of new providers in the marketplace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Creative/competitive drive to produce new &amp; dramatic looks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Cavalier attitude or outright disregard for established standards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506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C376-DFC1-641A-DE36-850667121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3BD1AB-92BA-A593-550C-FAAA32CD7A00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7AA05-5232-B82C-0404-0D457867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Video 2 – Focus on Risk </a:t>
            </a:r>
            <a:r>
              <a:rPr lang="en-US" dirty="0" err="1"/>
              <a:t>Assesment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65E9D-96AD-3478-8CA4-9B42037F9FA8}"/>
              </a:ext>
            </a:extLst>
          </p:cNvPr>
          <p:cNvSpPr txBox="1"/>
          <p:nvPr/>
        </p:nvSpPr>
        <p:spPr>
          <a:xfrm>
            <a:off x="414666" y="1907286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primary difference between traditional displays and proximate displays is the proximity to audiences.  And the unique risks posed by each individual venue.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video reinforces the risk assessment process. And further explains how to examine, evaluate and mitigate risks in proximate environments.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112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150EC-A5B7-479A-3736-4D9DEE05D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DF5AC-C491-56A2-FE5C-B5F7E345120C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D5DBF0-24C3-4E0F-EB3E-8C1A489B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Video 3- Decoupling Classification from use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BB8FD-3124-F008-5CE5-931417BDD83D}"/>
              </a:ext>
            </a:extLst>
          </p:cNvPr>
          <p:cNvSpPr txBox="1"/>
          <p:nvPr/>
        </p:nvSpPr>
        <p:spPr>
          <a:xfrm>
            <a:off x="414666" y="1907286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most common issue we see is that there is an incorrect assumption that if a product is classified as UN 0431  That it is, by default,  a close proximity device.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not the case!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Many products produce fallout or debris which could be hazardous.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video stresses the differences between different classes of product, and the importance of product testing and selection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145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AB13C-7264-49B7-0415-5B3D6AF2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45DC45-7D06-F1AF-A893-7F71DEF29F8B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708A7-A717-EB52-EF48-540C52AA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Video 4-  Code Callouts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F9D1E-E826-C6FD-F31A-4E0CF0623FF5}"/>
              </a:ext>
            </a:extLst>
          </p:cNvPr>
          <p:cNvSpPr txBox="1"/>
          <p:nvPr/>
        </p:nvSpPr>
        <p:spPr>
          <a:xfrm>
            <a:off x="414666" y="1907286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Even when true proximate products are being used,  they are sometimes used inappropriately.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video focuses on the most important provisions of the codes which govern the use of products in close proximity applications.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687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B9166-3FD6-5006-5589-3BFADEF9E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BD4CE6-68CD-BA26-9A05-512C0EAF29B4}"/>
              </a:ext>
            </a:extLst>
          </p:cNvPr>
          <p:cNvSpPr/>
          <p:nvPr/>
        </p:nvSpPr>
        <p:spPr>
          <a:xfrm>
            <a:off x="0" y="1690688"/>
            <a:ext cx="12192000" cy="39552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762000" dist="190500" dir="5400000" sx="95000" sy="95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73211-E4D9-184B-09CC-EF6179E5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365125"/>
            <a:ext cx="11449049" cy="1325563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Video 5-  Summary of Resources</a:t>
            </a:r>
            <a:endParaRPr lang="en-US" sz="3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C7DDA-9DFA-65E5-4EC4-22CD5EF289D9}"/>
              </a:ext>
            </a:extLst>
          </p:cNvPr>
          <p:cNvSpPr txBox="1"/>
          <p:nvPr/>
        </p:nvSpPr>
        <p:spPr>
          <a:xfrm>
            <a:off x="414666" y="1907286"/>
            <a:ext cx="11280029" cy="3571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final video in the series provides several key resources for companies, operators and AHJ’s alike.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Includes websites containing regulatory resources.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Links to APA checklists.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Links to other foundation Safety Resources.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77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Tony AJA Training">
      <a:dk1>
        <a:srgbClr val="0A066E"/>
      </a:dk1>
      <a:lt1>
        <a:srgbClr val="FCFCFC"/>
      </a:lt1>
      <a:dk2>
        <a:srgbClr val="0A066E"/>
      </a:dk2>
      <a:lt2>
        <a:srgbClr val="FFFFFF"/>
      </a:lt2>
      <a:accent1>
        <a:srgbClr val="F30006"/>
      </a:accent1>
      <a:accent2>
        <a:srgbClr val="3128E4"/>
      </a:accent2>
      <a:accent3>
        <a:srgbClr val="130E77"/>
      </a:accent3>
      <a:accent4>
        <a:srgbClr val="1D16B3"/>
      </a:accent4>
      <a:accent5>
        <a:srgbClr val="900003"/>
      </a:accent5>
      <a:accent6>
        <a:srgbClr val="F89E37"/>
      </a:accent6>
      <a:hlink>
        <a:srgbClr val="F34257"/>
      </a:hlink>
      <a:folHlink>
        <a:srgbClr val="3128E4"/>
      </a:folHlink>
    </a:clrScheme>
    <a:fontScheme name="Custom 3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ony AJA Training">
      <a:dk1>
        <a:srgbClr val="0A066E"/>
      </a:dk1>
      <a:lt1>
        <a:srgbClr val="FCFCFC"/>
      </a:lt1>
      <a:dk2>
        <a:srgbClr val="0A066E"/>
      </a:dk2>
      <a:lt2>
        <a:srgbClr val="FFFFFF"/>
      </a:lt2>
      <a:accent1>
        <a:srgbClr val="F30006"/>
      </a:accent1>
      <a:accent2>
        <a:srgbClr val="3128E4"/>
      </a:accent2>
      <a:accent3>
        <a:srgbClr val="130E77"/>
      </a:accent3>
      <a:accent4>
        <a:srgbClr val="1D16B2"/>
      </a:accent4>
      <a:accent5>
        <a:srgbClr val="ACA9F4"/>
      </a:accent5>
      <a:accent6>
        <a:srgbClr val="F89E37"/>
      </a:accent6>
      <a:hlink>
        <a:srgbClr val="F34257"/>
      </a:hlink>
      <a:folHlink>
        <a:srgbClr val="3128E4"/>
      </a:folHlink>
    </a:clrScheme>
    <a:fontScheme name="Custom 3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Tony AJA Training">
      <a:dk1>
        <a:srgbClr val="0A066E"/>
      </a:dk1>
      <a:lt1>
        <a:srgbClr val="FCFCFC"/>
      </a:lt1>
      <a:dk2>
        <a:srgbClr val="0A066E"/>
      </a:dk2>
      <a:lt2>
        <a:srgbClr val="FFFFFF"/>
      </a:lt2>
      <a:accent1>
        <a:srgbClr val="F30006"/>
      </a:accent1>
      <a:accent2>
        <a:srgbClr val="3128E4"/>
      </a:accent2>
      <a:accent3>
        <a:srgbClr val="130E77"/>
      </a:accent3>
      <a:accent4>
        <a:srgbClr val="1D16B3"/>
      </a:accent4>
      <a:accent5>
        <a:srgbClr val="900003"/>
      </a:accent5>
      <a:accent6>
        <a:srgbClr val="F89E37"/>
      </a:accent6>
      <a:hlink>
        <a:srgbClr val="790003"/>
      </a:hlink>
      <a:folHlink>
        <a:srgbClr val="3128E4"/>
      </a:folHlink>
    </a:clrScheme>
    <a:fontScheme name="Custom 3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PA Prox Maste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82D69FD9E154EA1A472ED8CECB820" ma:contentTypeVersion="13" ma:contentTypeDescription="Create a new document." ma:contentTypeScope="" ma:versionID="38b9cdcf59a65732199f30f49b9cb5bb">
  <xsd:schema xmlns:xsd="http://www.w3.org/2001/XMLSchema" xmlns:xs="http://www.w3.org/2001/XMLSchema" xmlns:p="http://schemas.microsoft.com/office/2006/metadata/properties" xmlns:ns3="20a43c72-f644-4414-a397-bda5fe076591" xmlns:ns4="2f8e2f7c-7ad4-4f36-a4a1-a26526ad356c" targetNamespace="http://schemas.microsoft.com/office/2006/metadata/properties" ma:root="true" ma:fieldsID="c0e4bc1a3bbc4cd527bb2e4b373832bf" ns3:_="" ns4:_="">
    <xsd:import namespace="20a43c72-f644-4414-a397-bda5fe076591"/>
    <xsd:import namespace="2f8e2f7c-7ad4-4f36-a4a1-a26526ad356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43c72-f644-4414-a397-bda5fe0765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e2f7c-7ad4-4f36-a4a1-a26526ad3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699237-CEEB-4A38-A1A6-E92D643425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C01631-5C8B-420B-AA83-D063F9FD3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a43c72-f644-4414-a397-bda5fe076591"/>
    <ds:schemaRef ds:uri="2f8e2f7c-7ad4-4f36-a4a1-a26526ad35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9C3916-A3CA-4408-81AA-750D6795B9D4}">
  <ds:schemaRefs>
    <ds:schemaRef ds:uri="http://schemas.microsoft.com/office/2006/metadata/properties"/>
    <ds:schemaRef ds:uri="20a43c72-f644-4414-a397-bda5fe07659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2f8e2f7c-7ad4-4f36-a4a1-a26526ad356c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17165</TotalTime>
  <Words>889</Words>
  <Application>Microsoft Office PowerPoint</Application>
  <PresentationFormat>Widescreen</PresentationFormat>
  <Paragraphs>115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Acumin Pro</vt:lpstr>
      <vt:lpstr>Arial</vt:lpstr>
      <vt:lpstr>Bookman Old Style</vt:lpstr>
      <vt:lpstr>Calibri</vt:lpstr>
      <vt:lpstr>Constantia</vt:lpstr>
      <vt:lpstr>Wingdings 2</vt:lpstr>
      <vt:lpstr>Office Theme</vt:lpstr>
      <vt:lpstr>2_Office Theme</vt:lpstr>
      <vt:lpstr>3_Office Theme</vt:lpstr>
      <vt:lpstr>APA Prox Master</vt:lpstr>
      <vt:lpstr>PowerPoint Presentation</vt:lpstr>
      <vt:lpstr>What is the Project about?</vt:lpstr>
      <vt:lpstr>Project Update</vt:lpstr>
      <vt:lpstr>What does the series comprise?</vt:lpstr>
      <vt:lpstr>Video 1- The Corporate Level</vt:lpstr>
      <vt:lpstr>Video 2 – Focus on Risk Assesment</vt:lpstr>
      <vt:lpstr>Video 3- Decoupling Classification from use</vt:lpstr>
      <vt:lpstr>Video 4-  Code Callouts</vt:lpstr>
      <vt:lpstr>Video 5-  Summary of Resources</vt:lpstr>
      <vt:lpstr>A Quick Refresher on Separation distances</vt:lpstr>
      <vt:lpstr>NFPA 1126 Standards.</vt:lpstr>
      <vt:lpstr>NFPA 1126 Highlights</vt:lpstr>
      <vt:lpstr>How is minimum distance calculated?</vt:lpstr>
      <vt:lpstr>Not every venue is the same!</vt:lpstr>
      <vt:lpstr> </vt:lpstr>
      <vt:lpstr>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Kay Daniels</dc:creator>
  <cp:lastModifiedBy>Michele Basham</cp:lastModifiedBy>
  <cp:revision>201</cp:revision>
  <dcterms:created xsi:type="dcterms:W3CDTF">2021-08-02T18:08:27Z</dcterms:created>
  <dcterms:modified xsi:type="dcterms:W3CDTF">2025-10-08T17:44:09Z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0x01010087682D69FD9E154EA1A472ED8CECB820</vt:lpwstr>
  </property>
  <property fmtid="{D5CDD505-2E9C-101B-9397-08002B2CF9AE}" pid="3" name="ArticulateGUID">
    <vt:lpwstr>2C20198A-854E-4B02-B2E4-C01F4F71DF9A</vt:lpwstr>
  </property>
  <property fmtid="{D5CDD505-2E9C-101B-9397-08002B2CF9AE}" pid="4" name="ArticulatePath">
    <vt:lpwstr>APA Gas Special Permit Presentation</vt:lpwstr>
  </property>
</Properties>
</file>