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1" r:id="rId7"/>
    <p:sldId id="294" r:id="rId8"/>
    <p:sldId id="260" r:id="rId9"/>
    <p:sldId id="295" r:id="rId10"/>
    <p:sldId id="296" r:id="rId11"/>
    <p:sldId id="291" r:id="rId12"/>
  </p:sldIdLst>
  <p:sldSz cx="12192000" cy="6858000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Boyf8ryTcNLc7XQ5d+WQyFxUv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76C"/>
    <a:srgbClr val="E6762F"/>
    <a:srgbClr val="0086D6"/>
    <a:srgbClr val="FF9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F3BEB-EE90-4CDF-8CD6-0D3F2FD0CEE2}" v="1" dt="2025-09-25T21:07:08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6327"/>
  </p:normalViewPr>
  <p:slideViewPr>
    <p:cSldViewPr snapToGrid="0">
      <p:cViewPr varScale="1">
        <p:scale>
          <a:sx n="52" d="100"/>
          <a:sy n="52" d="100"/>
        </p:scale>
        <p:origin x="51" y="7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1" d="100"/>
          <a:sy n="231" d="100"/>
        </p:scale>
        <p:origin x="32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quet" userId="65972440-5c8c-47bc-8a95-78240d96d936" providerId="ADAL" clId="{2603BFC1-19E5-4F28-8DB9-BE816DF5B155}"/>
    <pc:docChg chg="undo custSel delSld modSld sldOrd">
      <pc:chgData name="Ryan Paquet" userId="65972440-5c8c-47bc-8a95-78240d96d936" providerId="ADAL" clId="{2603BFC1-19E5-4F28-8DB9-BE816DF5B155}" dt="2025-09-26T15:04:41.718" v="159"/>
      <pc:docMkLst>
        <pc:docMk/>
      </pc:docMkLst>
      <pc:sldChg chg="delSp del mod">
        <pc:chgData name="Ryan Paquet" userId="65972440-5c8c-47bc-8a95-78240d96d936" providerId="ADAL" clId="{2603BFC1-19E5-4F28-8DB9-BE816DF5B155}" dt="2025-09-25T21:07:28.835" v="140" actId="47"/>
        <pc:sldMkLst>
          <pc:docMk/>
          <pc:sldMk cId="416373781" sldId="259"/>
        </pc:sldMkLst>
        <pc:graphicFrameChg chg="del">
          <ac:chgData name="Ryan Paquet" userId="65972440-5c8c-47bc-8a95-78240d96d936" providerId="ADAL" clId="{2603BFC1-19E5-4F28-8DB9-BE816DF5B155}" dt="2025-09-25T21:07:03.655" v="137" actId="21"/>
          <ac:graphicFrameMkLst>
            <pc:docMk/>
            <pc:sldMk cId="416373781" sldId="259"/>
            <ac:graphicFrameMk id="5" creationId="{7FD40C67-8851-65C2-3208-C4200B708DF6}"/>
          </ac:graphicFrameMkLst>
        </pc:graphicFrameChg>
      </pc:sldChg>
      <pc:sldChg chg="modSp mod ord">
        <pc:chgData name="Ryan Paquet" userId="65972440-5c8c-47bc-8a95-78240d96d936" providerId="ADAL" clId="{2603BFC1-19E5-4F28-8DB9-BE816DF5B155}" dt="2025-09-26T15:04:41.718" v="159"/>
        <pc:sldMkLst>
          <pc:docMk/>
          <pc:sldMk cId="3718618384" sldId="260"/>
        </pc:sldMkLst>
        <pc:graphicFrameChg chg="modGraphic">
          <ac:chgData name="Ryan Paquet" userId="65972440-5c8c-47bc-8a95-78240d96d936" providerId="ADAL" clId="{2603BFC1-19E5-4F28-8DB9-BE816DF5B155}" dt="2025-09-25T21:08:00.324" v="154" actId="20577"/>
          <ac:graphicFrameMkLst>
            <pc:docMk/>
            <pc:sldMk cId="3718618384" sldId="260"/>
            <ac:graphicFrameMk id="8" creationId="{F9D2AE2F-68CC-8AD3-151B-F0957CCD7588}"/>
          </ac:graphicFrameMkLst>
        </pc:graphicFrameChg>
      </pc:sldChg>
      <pc:sldChg chg="addSp modSp mod ord">
        <pc:chgData name="Ryan Paquet" userId="65972440-5c8c-47bc-8a95-78240d96d936" providerId="ADAL" clId="{2603BFC1-19E5-4F28-8DB9-BE816DF5B155}" dt="2025-09-26T15:04:41.718" v="159"/>
        <pc:sldMkLst>
          <pc:docMk/>
          <pc:sldMk cId="1074577486" sldId="294"/>
        </pc:sldMkLst>
        <pc:graphicFrameChg chg="add mod">
          <ac:chgData name="Ryan Paquet" userId="65972440-5c8c-47bc-8a95-78240d96d936" providerId="ADAL" clId="{2603BFC1-19E5-4F28-8DB9-BE816DF5B155}" dt="2025-09-25T21:07:21.564" v="139" actId="1076"/>
          <ac:graphicFrameMkLst>
            <pc:docMk/>
            <pc:sldMk cId="1074577486" sldId="294"/>
            <ac:graphicFrameMk id="6" creationId="{7FD40C67-8851-65C2-3208-C4200B708DF6}"/>
          </ac:graphicFrameMkLst>
        </pc:graphicFrameChg>
      </pc:sldChg>
      <pc:sldChg chg="modSp mod">
        <pc:chgData name="Ryan Paquet" userId="65972440-5c8c-47bc-8a95-78240d96d936" providerId="ADAL" clId="{2603BFC1-19E5-4F28-8DB9-BE816DF5B155}" dt="2025-09-26T15:04:05.173" v="157" actId="20577"/>
        <pc:sldMkLst>
          <pc:docMk/>
          <pc:sldMk cId="3467322556" sldId="295"/>
        </pc:sldMkLst>
        <pc:spChg chg="mod">
          <ac:chgData name="Ryan Paquet" userId="65972440-5c8c-47bc-8a95-78240d96d936" providerId="ADAL" clId="{2603BFC1-19E5-4F28-8DB9-BE816DF5B155}" dt="2025-09-26T15:04:05.173" v="157" actId="20577"/>
          <ac:spMkLst>
            <pc:docMk/>
            <pc:sldMk cId="3467322556" sldId="295"/>
            <ac:spMk id="2" creationId="{C19A9570-713C-402E-8E82-301B3EBE6756}"/>
          </ac:spMkLst>
        </pc:spChg>
      </pc:sldChg>
      <pc:sldChg chg="modSp mod">
        <pc:chgData name="Ryan Paquet" userId="65972440-5c8c-47bc-8a95-78240d96d936" providerId="ADAL" clId="{2603BFC1-19E5-4F28-8DB9-BE816DF5B155}" dt="2025-09-25T21:06:40.416" v="136" actId="20577"/>
        <pc:sldMkLst>
          <pc:docMk/>
          <pc:sldMk cId="812588824" sldId="296"/>
        </pc:sldMkLst>
        <pc:spChg chg="mod">
          <ac:chgData name="Ryan Paquet" userId="65972440-5c8c-47bc-8a95-78240d96d936" providerId="ADAL" clId="{2603BFC1-19E5-4F28-8DB9-BE816DF5B155}" dt="2025-09-25T21:06:40.416" v="136" actId="20577"/>
          <ac:spMkLst>
            <pc:docMk/>
            <pc:sldMk cId="812588824" sldId="296"/>
            <ac:spMk id="2" creationId="{F0669B37-613C-D9F1-D4B2-4064D12F35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03545-E4BE-E9CE-7098-C0400F721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A5E19-325E-1E39-3ACA-9588BFA9A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6DA-6B1E-FA4C-8D96-080877E62B9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EBDCE-F3E4-7D99-FADA-83290D5DD6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F7400-0F4F-1CA2-02C7-1E22C6C04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ACCF-3FF5-F843-9D81-F6D778633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390A5-BC3C-B00D-403E-385DBE1536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1467" y="-1612107"/>
            <a:ext cx="13361349" cy="7171304"/>
          </a:xfrm>
          <a:prstGeom prst="rect">
            <a:avLst/>
          </a:prstGeom>
        </p:spPr>
      </p:pic>
      <p:sp>
        <p:nvSpPr>
          <p:cNvPr id="20" name="Google Shape;20;p38"/>
          <p:cNvSpPr>
            <a:spLocks noGrp="1"/>
          </p:cNvSpPr>
          <p:nvPr>
            <p:ph type="pic" idx="2"/>
          </p:nvPr>
        </p:nvSpPr>
        <p:spPr>
          <a:xfrm>
            <a:off x="5294656" y="1180794"/>
            <a:ext cx="7187012" cy="5677205"/>
          </a:xfrm>
          <a:prstGeom prst="rect">
            <a:avLst/>
          </a:prstGeom>
          <a:noFill/>
          <a:ln>
            <a:noFill/>
          </a:ln>
          <a:effectLst>
            <a:outerShdw blurRad="50800" dist="91556" algn="l" rotWithShape="0">
              <a:srgbClr val="000000">
                <a:alpha val="231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Google Shape;23;p38"/>
          <p:cNvSpPr txBox="1">
            <a:spLocks noGrp="1"/>
          </p:cNvSpPr>
          <p:nvPr>
            <p:ph type="subTitle" idx="1"/>
          </p:nvPr>
        </p:nvSpPr>
        <p:spPr>
          <a:xfrm>
            <a:off x="696686" y="3106281"/>
            <a:ext cx="5021943" cy="1655762"/>
          </a:xfrm>
          <a:prstGeom prst="rect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E6762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cxnSp>
        <p:nvCxnSpPr>
          <p:cNvPr id="25" name="Google Shape;25;p38"/>
          <p:cNvCxnSpPr/>
          <p:nvPr/>
        </p:nvCxnSpPr>
        <p:spPr>
          <a:xfrm>
            <a:off x="0" y="635635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DF8462-824C-A61B-C64F-A5AD6A8815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753" y="4493967"/>
            <a:ext cx="4610218" cy="209555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97277"/>
            <a:ext cx="4839198" cy="39776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30B30-D1EB-F190-68DD-909261A00FCF}"/>
              </a:ext>
            </a:extLst>
          </p:cNvPr>
          <p:cNvSpPr/>
          <p:nvPr userDrawn="1"/>
        </p:nvSpPr>
        <p:spPr>
          <a:xfrm>
            <a:off x="6234563" y="238643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08C5A-6B18-2D32-18C4-3CADBEF20E80}"/>
              </a:ext>
            </a:extLst>
          </p:cNvPr>
          <p:cNvSpPr/>
          <p:nvPr userDrawn="1"/>
        </p:nvSpPr>
        <p:spPr>
          <a:xfrm>
            <a:off x="8978952" y="236808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4DF16-C378-8173-B7D2-AF19AFBAD0AA}"/>
              </a:ext>
            </a:extLst>
          </p:cNvPr>
          <p:cNvSpPr/>
          <p:nvPr userDrawn="1"/>
        </p:nvSpPr>
        <p:spPr>
          <a:xfrm>
            <a:off x="6234563" y="4093914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67325-AA80-F00D-9D13-51C73887C9F2}"/>
              </a:ext>
            </a:extLst>
          </p:cNvPr>
          <p:cNvSpPr/>
          <p:nvPr userDrawn="1"/>
        </p:nvSpPr>
        <p:spPr>
          <a:xfrm>
            <a:off x="8978952" y="4091189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38B441-1AB3-70A6-B067-04044E363E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3232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9A78E8A1-55D2-0B61-6C3D-0992DDAB47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3595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2E9A572F-8B65-84F7-DF2E-C430A518F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33232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B6DE095-0FF5-75A8-94A8-D9F9D20B13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3595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84CA9E-24FE-F535-7630-36154DC80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232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5CA56B17-57FC-B8B3-07E2-2A53F480C5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95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C505A4F1-E0A5-C820-32A6-A041ED2229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3232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76D2E991-E404-90D6-7B1D-B2D591D9D0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3595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A0E9DA30-32D4-E593-78FD-C859CD4FAE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63595" y="1781496"/>
            <a:ext cx="5190182" cy="6448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icture 8" descr="An America's Company&#10;&#10;Description automatically generated">
            <a:extLst>
              <a:ext uri="{FF2B5EF4-FFF2-40B4-BE49-F238E27FC236}">
                <a16:creationId xmlns:a16="http://schemas.microsoft.com/office/drawing/2014/main" id="{B23D1D89-3ABB-5838-0060-8DF4A26E2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9EC207-9790-DEF5-7AB4-628B7F36C70E}"/>
              </a:ext>
            </a:extLst>
          </p:cNvPr>
          <p:cNvSpPr/>
          <p:nvPr userDrawn="1"/>
        </p:nvSpPr>
        <p:spPr>
          <a:xfrm>
            <a:off x="904238" y="2698307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44CDBAFD-5849-9169-DE0A-82DD20AD5F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198" y="2233541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80F9AA8A-3646-DCE6-6AA5-5B099B5E8B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3538196"/>
            <a:ext cx="3200402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50EDB3B-BACB-A81E-2E47-23FFE2467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491699"/>
            <a:ext cx="7569097" cy="55580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54791768-7BBF-6815-2FFC-C385B6B1E0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3967218"/>
            <a:ext cx="3200402" cy="1933697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05641D-900E-B60D-501A-F6432ED914B5}"/>
              </a:ext>
            </a:extLst>
          </p:cNvPr>
          <p:cNvSpPr/>
          <p:nvPr userDrawn="1"/>
        </p:nvSpPr>
        <p:spPr>
          <a:xfrm>
            <a:off x="8219438" y="2698307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53398" y="2233541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3398" y="3538196"/>
            <a:ext cx="3200402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398" y="3967218"/>
            <a:ext cx="3200402" cy="1933697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1815F0-F36A-72EF-3351-B8F623E770F3}"/>
              </a:ext>
            </a:extLst>
          </p:cNvPr>
          <p:cNvSpPr/>
          <p:nvPr userDrawn="1"/>
        </p:nvSpPr>
        <p:spPr>
          <a:xfrm>
            <a:off x="4561839" y="2698307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C7544D1D-12A7-2669-B163-38DDC2B5D1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95799" y="2233541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13207F4-180C-2189-54C3-16DE787BC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5799" y="3538196"/>
            <a:ext cx="3200402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7353CBFD-BBCD-14F5-C267-3B712FB32F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95799" y="3967218"/>
            <a:ext cx="3200402" cy="1933697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52E23C2D-C6E4-DDE1-57D5-C085548E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28636" y="1293904"/>
            <a:ext cx="2326760" cy="239222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752600"/>
            <a:ext cx="5156200" cy="365125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8200" y="2181622"/>
            <a:ext cx="5156200" cy="4035728"/>
          </a:xfrm>
        </p:spPr>
        <p:txBody>
          <a:bodyPr lIns="0" tIns="0" rIns="0" bIns="0">
            <a:no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11305094-C4AA-4D94-69DE-ADE795E0FA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22915" y="1293904"/>
            <a:ext cx="2326760" cy="239222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5">
            <a:extLst>
              <a:ext uri="{FF2B5EF4-FFF2-40B4-BE49-F238E27FC236}">
                <a16:creationId xmlns:a16="http://schemas.microsoft.com/office/drawing/2014/main" id="{FD23669F-A96A-DA29-67D0-CD2514F9BE9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28636" y="3825127"/>
            <a:ext cx="4821039" cy="239222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9CC4A43F-812A-7F11-21AF-BD3F2B269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204D4AF-ACCF-8620-F7A4-B21C5A405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52600"/>
            <a:ext cx="5180822" cy="1539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9FBA4E0F-BB16-E300-3961-FD2B17D17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61694" y="1771821"/>
            <a:ext cx="4592105" cy="1520018"/>
          </a:xfrm>
        </p:spPr>
        <p:txBody>
          <a:bodyPr lIns="0" tIns="0" rIns="0" bIns="0">
            <a:noAutofit/>
          </a:bodyPr>
          <a:lstStyle>
            <a:lvl1pPr marL="173038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5">
            <a:extLst>
              <a:ext uri="{FF2B5EF4-FFF2-40B4-BE49-F238E27FC236}">
                <a16:creationId xmlns:a16="http://schemas.microsoft.com/office/drawing/2014/main" id="{A7751999-76B0-61F4-CDB8-6AE770D175D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91877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8DB837DF-FA62-8A6C-7259-B3F96260B2F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46609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BDCF415E-8BC7-EF07-DE98-0584441D76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01342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3" name="Picture Placeholder 25">
            <a:extLst>
              <a:ext uri="{FF2B5EF4-FFF2-40B4-BE49-F238E27FC236}">
                <a16:creationId xmlns:a16="http://schemas.microsoft.com/office/drawing/2014/main" id="{50DB8203-FDE9-304E-A0D5-0302E866821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37145" y="3747935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5446D24D-BE7F-8DF8-E5DA-0C7014F98C6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191877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F0E2F060-A89A-2F00-A926-4CE1D292AAA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646609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CAC9568-8A28-098C-7EC8-FFBF168FB9C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01342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A253DC8A-276E-0C07-0AF3-EC8530A8B9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737145" y="4852944"/>
            <a:ext cx="1331389" cy="648913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FC583544-C1F4-50B6-2E88-907017E8A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44CDBAFD-5849-9169-DE0A-82DD20AD5F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198" y="2982071"/>
            <a:ext cx="2352156" cy="163208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80F9AA8A-3646-DCE6-6AA5-5B099B5E8B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4728651"/>
            <a:ext cx="32004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50EDB3B-BACB-A81E-2E47-23FFE2467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768100"/>
            <a:ext cx="105156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54791768-7BBF-6815-2FFC-C385B6B1E0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5039360"/>
            <a:ext cx="3200402" cy="11205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Tx/>
              <a:buNone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53398" y="2982071"/>
            <a:ext cx="2352156" cy="163208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3398" y="4728651"/>
            <a:ext cx="32004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398" y="5039360"/>
            <a:ext cx="3200402" cy="11205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Tx/>
              <a:buNone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C7544D1D-12A7-2669-B163-38DDC2B5D1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95799" y="2982071"/>
            <a:ext cx="2352156" cy="163208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13207F4-180C-2189-54C3-16DE787BC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5799" y="4728651"/>
            <a:ext cx="3200402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7353CBFD-BBCD-14F5-C267-3B712FB32F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95799" y="5039360"/>
            <a:ext cx="3200402" cy="11205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Tx/>
              <a:buNone/>
              <a:defRPr lang="en-US" sz="14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E1FB1-CA90-9067-4AE3-99034384FA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198" y="2083889"/>
            <a:ext cx="10515602" cy="70092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6309D5ED-F930-1934-9DD8-18DE6EB87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5BE6CEE3-2B8B-2D38-DA45-7265BBE370E6}"/>
              </a:ext>
            </a:extLst>
          </p:cNvPr>
          <p:cNvSpPr/>
          <p:nvPr userDrawn="1"/>
        </p:nvSpPr>
        <p:spPr>
          <a:xfrm rot="16200000">
            <a:off x="6989529" y="1770244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29;p3">
            <a:extLst>
              <a:ext uri="{FF2B5EF4-FFF2-40B4-BE49-F238E27FC236}">
                <a16:creationId xmlns:a16="http://schemas.microsoft.com/office/drawing/2014/main" id="{6B21AFAF-DA51-30F2-DF3D-53C880E49111}"/>
              </a:ext>
            </a:extLst>
          </p:cNvPr>
          <p:cNvSpPr txBox="1">
            <a:spLocks/>
          </p:cNvSpPr>
          <p:nvPr userDrawn="1"/>
        </p:nvSpPr>
        <p:spPr>
          <a:xfrm>
            <a:off x="7036594" y="1870870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1F173AF-A601-230C-68C5-93B5DC5014CE}"/>
              </a:ext>
            </a:extLst>
          </p:cNvPr>
          <p:cNvSpPr/>
          <p:nvPr userDrawn="1"/>
        </p:nvSpPr>
        <p:spPr>
          <a:xfrm rot="16200000">
            <a:off x="6989530" y="3368563"/>
            <a:ext cx="682447" cy="588316"/>
          </a:xfrm>
          <a:prstGeom prst="hexagon">
            <a:avLst/>
          </a:prstGeom>
          <a:solidFill>
            <a:srgbClr val="E6762F"/>
          </a:solidFill>
          <a:ln>
            <a:solidFill>
              <a:srgbClr val="E676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29;p3">
            <a:extLst>
              <a:ext uri="{FF2B5EF4-FFF2-40B4-BE49-F238E27FC236}">
                <a16:creationId xmlns:a16="http://schemas.microsoft.com/office/drawing/2014/main" id="{F837E817-DF80-1D78-6033-B64E6ECC30D4}"/>
              </a:ext>
            </a:extLst>
          </p:cNvPr>
          <p:cNvSpPr txBox="1">
            <a:spLocks/>
          </p:cNvSpPr>
          <p:nvPr userDrawn="1"/>
        </p:nvSpPr>
        <p:spPr>
          <a:xfrm>
            <a:off x="7036595" y="3469189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BB5E7FCC-D650-ED8E-8794-FC702DCC1921}"/>
              </a:ext>
            </a:extLst>
          </p:cNvPr>
          <p:cNvSpPr/>
          <p:nvPr userDrawn="1"/>
        </p:nvSpPr>
        <p:spPr>
          <a:xfrm rot="16200000">
            <a:off x="6950651" y="4966883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29;p3">
            <a:extLst>
              <a:ext uri="{FF2B5EF4-FFF2-40B4-BE49-F238E27FC236}">
                <a16:creationId xmlns:a16="http://schemas.microsoft.com/office/drawing/2014/main" id="{1AC3CC5B-562E-461D-FE5A-168ECDF5B4EB}"/>
              </a:ext>
            </a:extLst>
          </p:cNvPr>
          <p:cNvSpPr txBox="1">
            <a:spLocks/>
          </p:cNvSpPr>
          <p:nvPr userDrawn="1"/>
        </p:nvSpPr>
        <p:spPr>
          <a:xfrm>
            <a:off x="6997716" y="5067509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ECBFB051-05FD-9209-3951-C8B00A084F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94457" y="1838235"/>
            <a:ext cx="3200402" cy="1853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A624EECA-488D-5E73-5B55-8850C7CE6B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94457" y="2023544"/>
            <a:ext cx="3200402" cy="1245975"/>
          </a:xfrm>
        </p:spPr>
        <p:txBody>
          <a:bodyPr lIns="0" tIns="0" rIns="0" bIns="0">
            <a:noAutofit/>
          </a:bodyPr>
          <a:lstStyle>
            <a:lvl1pPr marL="173038" marR="0" indent="-173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812D9342-6358-5EB6-C310-039DFF60C6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94457" y="3428487"/>
            <a:ext cx="3200402" cy="1853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BA865108-F21B-0EB6-8D98-4CD9460906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94457" y="3613796"/>
            <a:ext cx="3200402" cy="1245975"/>
          </a:xfrm>
        </p:spPr>
        <p:txBody>
          <a:bodyPr lIns="0" tIns="0" rIns="0" bIns="0">
            <a:noAutofit/>
          </a:bodyPr>
          <a:lstStyle>
            <a:lvl1pPr marL="173038" marR="0" indent="-173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252FBD2A-33AF-D08D-B965-F84157808F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94457" y="5011872"/>
            <a:ext cx="3200402" cy="1853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DDF37ABF-DCF1-D018-4BCC-4761D87AF1F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94457" y="5197181"/>
            <a:ext cx="3200402" cy="1245975"/>
          </a:xfrm>
        </p:spPr>
        <p:txBody>
          <a:bodyPr lIns="0" tIns="0" rIns="0" bIns="0">
            <a:noAutofit/>
          </a:bodyPr>
          <a:lstStyle>
            <a:lvl1pPr marL="173038" marR="0" indent="-1730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Arial"/>
              <a:buChar char="•"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FA352B77-A165-17A8-64A5-FE44ECC214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200" y="1769545"/>
            <a:ext cx="5218919" cy="16594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F392DC66-5CC6-2B84-1C75-0009FE8CA9E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3469190"/>
            <a:ext cx="5218919" cy="30963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i="0" u="none" strike="noStrike" cap="none" dirty="0">
                <a:solidFill>
                  <a:srgbClr val="0086D6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C17D3E62-E465-05A1-7F7E-E0FD151B72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3731169"/>
            <a:ext cx="5218919" cy="24000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0" u="none" strike="noStrike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A2E2F29C-4B5D-967C-4079-1A40C0161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1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44CDBAFD-5849-9169-DE0A-82DD20AD5F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" y="1056799"/>
            <a:ext cx="2841204" cy="1766783"/>
          </a:xfrm>
        </p:spPr>
        <p:txBody>
          <a:bodyPr/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	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263CA835-A74F-7CAF-87C2-043D2AEAB85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10857" y="1071316"/>
            <a:ext cx="1581143" cy="1450429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C7544D1D-12A7-2669-B163-38DDC2B5D15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83924" y="1049240"/>
            <a:ext cx="1874736" cy="1161574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0" name="Picture Placeholder 25">
            <a:extLst>
              <a:ext uri="{FF2B5EF4-FFF2-40B4-BE49-F238E27FC236}">
                <a16:creationId xmlns:a16="http://schemas.microsoft.com/office/drawing/2014/main" id="{8AF260E0-04AB-8E46-8893-5D2ABFD3FB3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47003" y="1070792"/>
            <a:ext cx="2933874" cy="1450953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895C69C4-4563-E434-8BA3-99900594273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97961" y="1064412"/>
            <a:ext cx="2811153" cy="987907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7CBF2A2-8AF3-E9E6-F147-DC10145E95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7" y="2858347"/>
            <a:ext cx="976199" cy="967531"/>
          </a:xfrm>
        </p:spPr>
        <p:txBody>
          <a:bodyPr/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A0208D7F-E157-DACC-8FB1-AC10F2213F2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5771" y="2858347"/>
            <a:ext cx="1818852" cy="967531"/>
          </a:xfrm>
        </p:spPr>
        <p:txBody>
          <a:bodyPr/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D38CE1DB-B451-6E16-9CC4-A47412AF4FB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83924" y="2245179"/>
            <a:ext cx="1874736" cy="1580697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1AC98E0F-DBB1-AB3E-5791-5D19C59293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519556" y="2555421"/>
            <a:ext cx="2672443" cy="1280795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DBC7766A-F97B-109C-52A7-C8DECEFDAD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647003" y="2555421"/>
            <a:ext cx="1832144" cy="1280795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641740C6-14AA-933F-B6AA-C44544D95E8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797961" y="2086187"/>
            <a:ext cx="2811153" cy="1739689"/>
          </a:xfrm>
        </p:spPr>
        <p:txBody>
          <a:bodyPr>
            <a:normAutofit/>
          </a:bodyPr>
          <a:lstStyle>
            <a:lvl1pPr marL="50800" indent="0">
              <a:buNone/>
              <a:defRPr sz="20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80F9AA8A-3646-DCE6-6AA5-5B099B5E8B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4024181"/>
            <a:ext cx="3291840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54791768-7BBF-6815-2FFC-C385B6B1E0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4334890"/>
            <a:ext cx="3291840" cy="18754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20000"/>
              <a:buFontTx/>
              <a:buNone/>
              <a:defRPr lang="en-US" sz="12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58CE2F4-B884-CA98-9CBE-076DD4B046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1964" y="4024181"/>
            <a:ext cx="3291840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94C0779-DF92-9FB5-E64A-33CF8E745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61964" y="4334890"/>
            <a:ext cx="3291840" cy="18754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20000"/>
              <a:buFontTx/>
              <a:buNone/>
              <a:defRPr lang="en-US" sz="12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13207F4-180C-2189-54C3-16DE787BCB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50979" y="4024181"/>
            <a:ext cx="3291840" cy="2848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7353CBFD-BBCD-14F5-C267-3B712FB32F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50979" y="4334890"/>
            <a:ext cx="3291840" cy="18754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SzPct val="120000"/>
              <a:buFontTx/>
              <a:buNone/>
              <a:defRPr lang="en-US" sz="12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A15C0AE4-A841-D032-5743-F51C5BFB4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>
            <a:spLocks noGrp="1"/>
          </p:cNvSpPr>
          <p:nvPr>
            <p:ph type="title"/>
          </p:nvPr>
        </p:nvSpPr>
        <p:spPr>
          <a:xfrm>
            <a:off x="530579" y="827208"/>
            <a:ext cx="2865764" cy="150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body" idx="1"/>
          </p:nvPr>
        </p:nvSpPr>
        <p:spPr>
          <a:xfrm>
            <a:off x="4180114" y="827208"/>
            <a:ext cx="7481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41"/>
          <p:cNvSpPr txBox="1">
            <a:spLocks noGrp="1"/>
          </p:cNvSpPr>
          <p:nvPr>
            <p:ph type="ftr" idx="11"/>
          </p:nvPr>
        </p:nvSpPr>
        <p:spPr>
          <a:xfrm>
            <a:off x="4180114" y="6347152"/>
            <a:ext cx="4069240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11164307" y="6370864"/>
            <a:ext cx="497114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5713-088F-02DE-60D4-5BB31A85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0193-53CF-E3A4-2F0D-97E385A5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59AE-42A8-9896-7E5C-AC6A2337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5322-2394-488D-95CA-3EBFBC58A2C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7615-7B9C-431C-43E3-332DD483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F1AE-9FE3-20EC-1FC2-225825D3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C83C-568E-4C29-9DA4-F12520BE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body" idx="1"/>
          </p:nvPr>
        </p:nvSpPr>
        <p:spPr>
          <a:xfrm>
            <a:off x="4180114" y="827208"/>
            <a:ext cx="35894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2"/>
          </p:nvPr>
        </p:nvSpPr>
        <p:spPr>
          <a:xfrm>
            <a:off x="8094536" y="827208"/>
            <a:ext cx="35668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530579" y="827208"/>
            <a:ext cx="2865764" cy="150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ftr" idx="11"/>
          </p:nvPr>
        </p:nvSpPr>
        <p:spPr>
          <a:xfrm>
            <a:off x="4180114" y="6347152"/>
            <a:ext cx="4069240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11164307" y="6370864"/>
            <a:ext cx="497114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One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22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9BD41315-22F9-69FE-D298-7209B267F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771" t="-8687"/>
          <a:stretch/>
        </p:blipFill>
        <p:spPr>
          <a:xfrm>
            <a:off x="6159832" y="1442776"/>
            <a:ext cx="6032168" cy="514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52600"/>
            <a:ext cx="10505438" cy="446791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n America's Company&#10;&#10;Description automatically generated">
            <a:extLst>
              <a:ext uri="{FF2B5EF4-FFF2-40B4-BE49-F238E27FC236}">
                <a16:creationId xmlns:a16="http://schemas.microsoft.com/office/drawing/2014/main" id="{258629CC-1E79-B643-F6D2-A94372CC2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9BD41315-22F9-69FE-D298-7209B267F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771" t="-8687"/>
          <a:stretch/>
        </p:blipFill>
        <p:spPr>
          <a:xfrm>
            <a:off x="6159832" y="1442776"/>
            <a:ext cx="6032168" cy="514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752600"/>
            <a:ext cx="4927601" cy="3409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1B5AB-D9EA-D3ED-C7BA-823EAB6691D3}"/>
              </a:ext>
            </a:extLst>
          </p:cNvPr>
          <p:cNvSpPr/>
          <p:nvPr userDrawn="1"/>
        </p:nvSpPr>
        <p:spPr>
          <a:xfrm>
            <a:off x="6139512" y="1824406"/>
            <a:ext cx="3400577" cy="3306394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54B186-08D2-BC31-EBAF-08AF2C0F42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78220" y="1765300"/>
            <a:ext cx="3400577" cy="330639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36D0058-CE88-567E-D072-94C85C8A17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2234848"/>
            <a:ext cx="4927601" cy="283684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tx1"/>
                </a:solidFill>
                <a:latin typeface="+mn-lt"/>
                <a:ea typeface="Roboto"/>
                <a:cs typeface="Calibri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 descr="An America's Company&#10;&#10;Description automatically generated">
            <a:extLst>
              <a:ext uri="{FF2B5EF4-FFF2-40B4-BE49-F238E27FC236}">
                <a16:creationId xmlns:a16="http://schemas.microsoft.com/office/drawing/2014/main" id="{B20B91B2-FE8F-8897-0E44-978ADABC6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2 content - 1 pho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4156"/>
            <a:ext cx="5257800" cy="446791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8F70A5C-030B-7B38-F1A5-C64E5A47A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13" y="1034872"/>
            <a:ext cx="5399087" cy="551497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F503705A-4482-1114-8B78-AB702F83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3 Numbered Columns w photo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3965" y="3427121"/>
            <a:ext cx="2487168" cy="2685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8F70A5C-030B-7B38-F1A5-C64E5A47A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53965" y="1933912"/>
            <a:ext cx="2484736" cy="1228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C3FBE48-27A8-A6B2-5905-812BA3A0A3D4}"/>
              </a:ext>
            </a:extLst>
          </p:cNvPr>
          <p:cNvSpPr/>
          <p:nvPr userDrawn="1"/>
        </p:nvSpPr>
        <p:spPr>
          <a:xfrm rot="16200000">
            <a:off x="790415" y="3340878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29;p3">
            <a:extLst>
              <a:ext uri="{FF2B5EF4-FFF2-40B4-BE49-F238E27FC236}">
                <a16:creationId xmlns:a16="http://schemas.microsoft.com/office/drawing/2014/main" id="{DA2BF7F5-E927-AF44-A6A1-6174328E1EAE}"/>
              </a:ext>
            </a:extLst>
          </p:cNvPr>
          <p:cNvSpPr txBox="1">
            <a:spLocks/>
          </p:cNvSpPr>
          <p:nvPr userDrawn="1"/>
        </p:nvSpPr>
        <p:spPr>
          <a:xfrm>
            <a:off x="837480" y="3441504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293FC31-B71F-3B5F-4B3C-6B173C5FE47E}"/>
              </a:ext>
            </a:extLst>
          </p:cNvPr>
          <p:cNvSpPr/>
          <p:nvPr userDrawn="1"/>
        </p:nvSpPr>
        <p:spPr>
          <a:xfrm rot="16200000">
            <a:off x="4437414" y="3340878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29;p3">
            <a:extLst>
              <a:ext uri="{FF2B5EF4-FFF2-40B4-BE49-F238E27FC236}">
                <a16:creationId xmlns:a16="http://schemas.microsoft.com/office/drawing/2014/main" id="{394FDEA5-9123-A931-E63D-DF7233ED69FE}"/>
              </a:ext>
            </a:extLst>
          </p:cNvPr>
          <p:cNvSpPr txBox="1">
            <a:spLocks/>
          </p:cNvSpPr>
          <p:nvPr userDrawn="1"/>
        </p:nvSpPr>
        <p:spPr>
          <a:xfrm>
            <a:off x="4484479" y="3441504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3635958-EA88-6002-5055-70732F1DCFAE}"/>
              </a:ext>
            </a:extLst>
          </p:cNvPr>
          <p:cNvSpPr/>
          <p:nvPr userDrawn="1"/>
        </p:nvSpPr>
        <p:spPr>
          <a:xfrm rot="16200000">
            <a:off x="8085315" y="3340878"/>
            <a:ext cx="682447" cy="588316"/>
          </a:xfrm>
          <a:prstGeom prst="hexagon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29;p3">
            <a:extLst>
              <a:ext uri="{FF2B5EF4-FFF2-40B4-BE49-F238E27FC236}">
                <a16:creationId xmlns:a16="http://schemas.microsoft.com/office/drawing/2014/main" id="{7FC49F84-76B3-71AB-0DC8-71910B5A9FA3}"/>
              </a:ext>
            </a:extLst>
          </p:cNvPr>
          <p:cNvSpPr txBox="1">
            <a:spLocks/>
          </p:cNvSpPr>
          <p:nvPr userDrawn="1"/>
        </p:nvSpPr>
        <p:spPr>
          <a:xfrm>
            <a:off x="8132380" y="3441504"/>
            <a:ext cx="588318" cy="55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9CA5347-BDA9-D999-7EAF-B3C45B49E2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03441" y="1936223"/>
            <a:ext cx="2484736" cy="1228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904AB212-1772-D686-3350-EC012BCD2C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52917" y="1936223"/>
            <a:ext cx="2484736" cy="12284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97555A7-314E-C822-2CBB-965858BF0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3965" y="3661613"/>
            <a:ext cx="2487168" cy="1990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47052F0-359E-0C8A-86E6-8F1786699C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3441" y="3427121"/>
            <a:ext cx="2487168" cy="2685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4F5F756-E4C6-C486-98A4-83BAC92720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3441" y="3661613"/>
            <a:ext cx="2487168" cy="1990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4F9AB9E-9C9D-39E9-53F8-A92C9CBC70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2917" y="3427121"/>
            <a:ext cx="2487168" cy="2685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742F7B98-2984-F513-9BD4-43838D56F4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52917" y="3661613"/>
            <a:ext cx="2487168" cy="1990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n America's Company&#10;&#10;Description automatically generated">
            <a:extLst>
              <a:ext uri="{FF2B5EF4-FFF2-40B4-BE49-F238E27FC236}">
                <a16:creationId xmlns:a16="http://schemas.microsoft.com/office/drawing/2014/main" id="{1B09C699-9315-F5A6-603D-3F9226BED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771E5-47AA-2321-7C0B-A89BBA58B8E6}"/>
              </a:ext>
            </a:extLst>
          </p:cNvPr>
          <p:cNvSpPr/>
          <p:nvPr userDrawn="1"/>
        </p:nvSpPr>
        <p:spPr>
          <a:xfrm>
            <a:off x="0" y="0"/>
            <a:ext cx="12192000" cy="103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F68A-D9D5-F36B-E335-0BB28E4E8A92}"/>
              </a:ext>
            </a:extLst>
          </p:cNvPr>
          <p:cNvCxnSpPr>
            <a:cxnSpLocks/>
          </p:cNvCxnSpPr>
          <p:nvPr userDrawn="1"/>
        </p:nvCxnSpPr>
        <p:spPr>
          <a:xfrm>
            <a:off x="568036" y="0"/>
            <a:ext cx="0" cy="1676400"/>
          </a:xfrm>
          <a:prstGeom prst="line">
            <a:avLst/>
          </a:prstGeom>
          <a:ln>
            <a:solidFill>
              <a:srgbClr val="E67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5F4F0-8A0A-8FA1-F599-3C7C27ED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97278"/>
            <a:ext cx="4839198" cy="5891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i="0" u="none" strike="noStrike" cap="none" dirty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729ABF-DBA6-3C5A-0831-AE054280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 lIns="0" tIns="0" rIns="0" bIns="0" anchor="ctr" anchorCtr="0">
            <a:noAutofit/>
          </a:bodyPr>
          <a:lstStyle>
            <a:lvl1pPr marL="50800" indent="-50800">
              <a:lnSpc>
                <a:spcPct val="100000"/>
              </a:lnSpc>
              <a:spcBef>
                <a:spcPts val="0"/>
              </a:spcBef>
              <a:buNone/>
              <a:def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1D2E4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Arial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30B30-D1EB-F190-68DD-909261A00FCF}"/>
              </a:ext>
            </a:extLst>
          </p:cNvPr>
          <p:cNvSpPr/>
          <p:nvPr userDrawn="1"/>
        </p:nvSpPr>
        <p:spPr>
          <a:xfrm>
            <a:off x="6234563" y="238643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08C5A-6B18-2D32-18C4-3CADBEF20E80}"/>
              </a:ext>
            </a:extLst>
          </p:cNvPr>
          <p:cNvSpPr/>
          <p:nvPr userDrawn="1"/>
        </p:nvSpPr>
        <p:spPr>
          <a:xfrm>
            <a:off x="8978952" y="2368088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4DF16-C378-8173-B7D2-AF19AFBAD0AA}"/>
              </a:ext>
            </a:extLst>
          </p:cNvPr>
          <p:cNvSpPr/>
          <p:nvPr userDrawn="1"/>
        </p:nvSpPr>
        <p:spPr>
          <a:xfrm>
            <a:off x="6234563" y="4093914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67325-AA80-F00D-9D13-51C73887C9F2}"/>
              </a:ext>
            </a:extLst>
          </p:cNvPr>
          <p:cNvSpPr/>
          <p:nvPr userDrawn="1"/>
        </p:nvSpPr>
        <p:spPr>
          <a:xfrm>
            <a:off x="8978952" y="4091189"/>
            <a:ext cx="2387033" cy="1199219"/>
          </a:xfrm>
          <a:prstGeom prst="rect">
            <a:avLst/>
          </a:prstGeom>
          <a:solidFill>
            <a:srgbClr val="E67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8419B88-C172-563A-FB20-A95B33CBB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386624"/>
            <a:ext cx="4839198" cy="290378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38B441-1AB3-70A6-B067-04044E363E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3232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9A78E8A1-55D2-0B61-6C3D-0992DDAB47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3595" y="2320782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2E9A572F-8B65-84F7-DF2E-C430A518F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33232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B6DE095-0FF5-75A8-94A8-D9F9D20B13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3595" y="4038889"/>
            <a:ext cx="2386584" cy="118872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84CA9E-24FE-F535-7630-36154DC80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232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5CA56B17-57FC-B8B3-07E2-2A53F480C5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3595" y="3625437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C505A4F1-E0A5-C820-32A6-A041ED2229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33232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76D2E991-E404-90D6-7B1D-B2D591D9D0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3595" y="5342708"/>
            <a:ext cx="2386584" cy="432221"/>
          </a:xfrm>
        </p:spPr>
        <p:txBody>
          <a:bodyPr lIns="0" tIns="0" rIns="0" bIns="0">
            <a:noAutofit/>
          </a:bodyPr>
          <a:lstStyle>
            <a:lvl1pPr marL="5080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Line2</a:t>
            </a:r>
          </a:p>
          <a:p>
            <a:pPr lvl="1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A0E9DA30-32D4-E593-78FD-C859CD4FAE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63595" y="1781496"/>
            <a:ext cx="5190182" cy="6448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u="none" strike="noStrike" cap="none" dirty="0">
                <a:solidFill>
                  <a:schemeClr val="dk1"/>
                </a:solidFill>
                <a:latin typeface="+mn-lt"/>
                <a:ea typeface="Roboto"/>
                <a:cs typeface="Roboto"/>
                <a:sym typeface="Calibri"/>
              </a:defRPr>
            </a:lvl1pPr>
            <a:lvl2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2pPr>
            <a:lvl3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3pPr>
            <a:lvl4pPr>
              <a:defRPr lang="en-US" sz="2400" b="1" i="0" u="none" strike="noStrike" cap="none" dirty="0" smtClean="0">
                <a:solidFill>
                  <a:srgbClr val="0086D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Calibri"/>
              </a:defRPr>
            </a:lvl4pPr>
          </a:lstStyle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icture 8" descr="An America's Company&#10;&#10;Description automatically generated">
            <a:extLst>
              <a:ext uri="{FF2B5EF4-FFF2-40B4-BE49-F238E27FC236}">
                <a16:creationId xmlns:a16="http://schemas.microsoft.com/office/drawing/2014/main" id="{573400D8-6A11-2B70-36B3-885B98E95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0106" y="311001"/>
            <a:ext cx="1946728" cy="5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/>
          <p:nvPr/>
        </p:nvSpPr>
        <p:spPr>
          <a:xfrm>
            <a:off x="0" y="0"/>
            <a:ext cx="3759200" cy="6881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7" descr="Shape&#10;&#10;Description automatically generated with medium confidence"/>
          <p:cNvPicPr preferRelativeResize="0"/>
          <p:nvPr/>
        </p:nvPicPr>
        <p:blipFill rotWithShape="1">
          <a:blip r:embed="rId5">
            <a:alphaModFix amt="24000"/>
          </a:blip>
          <a:srcRect/>
          <a:stretch/>
        </p:blipFill>
        <p:spPr>
          <a:xfrm>
            <a:off x="2886" y="0"/>
            <a:ext cx="3756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4180114" y="827208"/>
            <a:ext cx="7481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ftr" idx="11"/>
          </p:nvPr>
        </p:nvSpPr>
        <p:spPr>
          <a:xfrm>
            <a:off x="4180114" y="6347152"/>
            <a:ext cx="4069240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sldNum" idx="12"/>
          </p:nvPr>
        </p:nvSpPr>
        <p:spPr>
          <a:xfrm>
            <a:off x="11164307" y="6370864"/>
            <a:ext cx="497114" cy="5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37"/>
          <p:cNvCxnSpPr/>
          <p:nvPr/>
        </p:nvCxnSpPr>
        <p:spPr>
          <a:xfrm>
            <a:off x="0" y="635635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37"/>
          <p:cNvCxnSpPr/>
          <p:nvPr/>
        </p:nvCxnSpPr>
        <p:spPr>
          <a:xfrm>
            <a:off x="0" y="632884"/>
            <a:ext cx="1004711" cy="0"/>
          </a:xfrm>
          <a:prstGeom prst="straightConnector1">
            <a:avLst/>
          </a:prstGeom>
          <a:ln>
            <a:solidFill>
              <a:srgbClr val="E6762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An Americase Company&#10;&#10;Description automatically generated">
            <a:extLst>
              <a:ext uri="{FF2B5EF4-FFF2-40B4-BE49-F238E27FC236}">
                <a16:creationId xmlns:a16="http://schemas.microsoft.com/office/drawing/2014/main" id="{20C07F27-4FC1-84A4-2025-C19E1A050B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3767" y="4802117"/>
            <a:ext cx="3192576" cy="1451171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28CC1AD-CEE4-BE2C-DFEB-203B0C5E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Google Shape;4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4B203-89E6-57E5-33F0-4A4D51DF4674}"/>
              </a:ext>
            </a:extLst>
          </p:cNvPr>
          <p:cNvSpPr/>
          <p:nvPr userDrawn="1"/>
        </p:nvSpPr>
        <p:spPr>
          <a:xfrm>
            <a:off x="-10160" y="6517966"/>
            <a:ext cx="12202160" cy="365125"/>
          </a:xfrm>
          <a:prstGeom prst="rect">
            <a:avLst/>
          </a:prstGeom>
          <a:solidFill>
            <a:srgbClr val="1C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572EFE-7ED1-577C-EF37-FA80A3C761FB}"/>
              </a:ext>
            </a:extLst>
          </p:cNvPr>
          <p:cNvSpPr txBox="1">
            <a:spLocks/>
          </p:cNvSpPr>
          <p:nvPr userDrawn="1"/>
        </p:nvSpPr>
        <p:spPr>
          <a:xfrm>
            <a:off x="866139" y="6517966"/>
            <a:ext cx="547795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Helping companies, large and small, bring their innovations to the global market, safely.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2D9923-24FB-7E81-89A4-4C5701D634B3}"/>
              </a:ext>
            </a:extLst>
          </p:cNvPr>
          <p:cNvSpPr txBox="1">
            <a:spLocks/>
          </p:cNvSpPr>
          <p:nvPr userDrawn="1"/>
        </p:nvSpPr>
        <p:spPr>
          <a:xfrm>
            <a:off x="10533148" y="6517966"/>
            <a:ext cx="81049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2B7600-67E3-4D97-B453-880E2742B98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76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7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>
          <p15:clr>
            <a:srgbClr val="F26B43"/>
          </p15:clr>
        </p15:guide>
        <p15:guide id="2" pos="7152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1104">
          <p15:clr>
            <a:srgbClr val="F26B43"/>
          </p15:clr>
        </p15:guide>
        <p15:guide id="7" pos="3840">
          <p15:clr>
            <a:srgbClr val="F26B43"/>
          </p15:clr>
        </p15:guide>
        <p15:guide id="8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PAQUET@HAZMATSAFETY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azmatsafe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 idx="4294967295"/>
          </p:nvPr>
        </p:nvSpPr>
        <p:spPr>
          <a:xfrm>
            <a:off x="696686" y="1086868"/>
            <a:ext cx="5021943" cy="22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</a:pPr>
            <a:br>
              <a:rPr lang="en-US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2400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2400" dirty="0">
                <a:latin typeface="Roboto"/>
                <a:ea typeface="Roboto"/>
                <a:cs typeface="Roboto"/>
                <a:sym typeface="Roboto"/>
              </a:rPr>
            </a:br>
            <a:endParaRPr lang="en-US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APA at work for you!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September 26, 2025</a:t>
            </a:r>
            <a:endParaRPr lang="en-US" dirty="0"/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2C372F6D-D728-05D7-D4DD-4A4782C6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41" r="7741"/>
          <a:stretch/>
        </p:blipFill>
        <p:spPr>
          <a:xfrm>
            <a:off x="5294656" y="1184915"/>
            <a:ext cx="7187012" cy="5668963"/>
          </a:xfrm>
          <a:custGeom>
            <a:avLst/>
            <a:gdLst>
              <a:gd name="connsiteX0" fmla="*/ 1704027 w 6817369"/>
              <a:gd name="connsiteY0" fmla="*/ 0 h 5370249"/>
              <a:gd name="connsiteX1" fmla="*/ 5113343 w 6817369"/>
              <a:gd name="connsiteY1" fmla="*/ 0 h 5370249"/>
              <a:gd name="connsiteX2" fmla="*/ 6817369 w 6817369"/>
              <a:gd name="connsiteY2" fmla="*/ 2961593 h 5370249"/>
              <a:gd name="connsiteX3" fmla="*/ 5431802 w 6817369"/>
              <a:gd name="connsiteY3" fmla="*/ 5370249 h 5370249"/>
              <a:gd name="connsiteX4" fmla="*/ 1385567 w 6817369"/>
              <a:gd name="connsiteY4" fmla="*/ 5370249 h 5370249"/>
              <a:gd name="connsiteX5" fmla="*/ 0 w 6817369"/>
              <a:gd name="connsiteY5" fmla="*/ 2961593 h 53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7369" h="5370249">
                <a:moveTo>
                  <a:pt x="1704027" y="0"/>
                </a:moveTo>
                <a:lnTo>
                  <a:pt x="5113343" y="0"/>
                </a:lnTo>
                <a:lnTo>
                  <a:pt x="6817369" y="2961593"/>
                </a:lnTo>
                <a:lnTo>
                  <a:pt x="5431802" y="5370249"/>
                </a:lnTo>
                <a:lnTo>
                  <a:pt x="1385567" y="5370249"/>
                </a:lnTo>
                <a:lnTo>
                  <a:pt x="0" y="2961593"/>
                </a:lnTo>
                <a:close/>
              </a:path>
            </a:pathLst>
          </a:custGeom>
          <a:ln w="107950">
            <a:noFill/>
          </a:ln>
        </p:spPr>
      </p:pic>
      <p:sp>
        <p:nvSpPr>
          <p:cNvPr id="5" name="Google Shape;116;p1">
            <a:extLst>
              <a:ext uri="{FF2B5EF4-FFF2-40B4-BE49-F238E27FC236}">
                <a16:creationId xmlns:a16="http://schemas.microsoft.com/office/drawing/2014/main" id="{B9CC986C-FF57-195F-F71B-72363119F60C}"/>
              </a:ext>
            </a:extLst>
          </p:cNvPr>
          <p:cNvSpPr txBox="1">
            <a:spLocks/>
          </p:cNvSpPr>
          <p:nvPr/>
        </p:nvSpPr>
        <p:spPr>
          <a:xfrm>
            <a:off x="696686" y="1184915"/>
            <a:ext cx="5626529" cy="203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200"/>
              <a:buFont typeface="Roboto"/>
              <a:buNone/>
            </a:pPr>
            <a:r>
              <a:rPr lang="en-US" sz="32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2025 APA Annual Conference</a:t>
            </a:r>
            <a:br>
              <a:rPr lang="en-US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2400" dirty="0">
                <a:latin typeface="Roboto"/>
                <a:ea typeface="Roboto"/>
                <a:cs typeface="Roboto"/>
                <a:sym typeface="Roboto"/>
              </a:rPr>
            </a:br>
            <a:br>
              <a:rPr lang="en-US" sz="2400" dirty="0">
                <a:latin typeface="Roboto"/>
                <a:ea typeface="Roboto"/>
                <a:cs typeface="Roboto"/>
                <a:sym typeface="Roboto"/>
              </a:rPr>
            </a:br>
            <a:endParaRPr lang="en-US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sz="quarter" idx="13"/>
          </p:nvPr>
        </p:nvSpPr>
        <p:spPr>
          <a:xfrm>
            <a:off x="838200" y="1544156"/>
            <a:ext cx="5257800" cy="4467914"/>
          </a:xfrm>
          <a:noFill/>
          <a:ln>
            <a:noFill/>
          </a:ln>
        </p:spPr>
        <p:txBody>
          <a:bodyPr spcFirstLastPara="1" wrap="square" lIns="0" tIns="0" rIns="0" bIns="0" numCol="1" spcCol="228600" anchor="t" anchorCtr="0">
            <a:noAutofit/>
          </a:bodyPr>
          <a:lstStyle/>
          <a:p>
            <a:r>
              <a:rPr lang="en-US" dirty="0">
                <a:effectLst/>
                <a:latin typeface="Roboto Flex"/>
              </a:rPr>
              <a:t>HazMat Safety Consulting is in </a:t>
            </a:r>
            <a:r>
              <a:rPr lang="en-US" dirty="0">
                <a:latin typeface="Roboto Flex"/>
              </a:rPr>
              <a:t>t</a:t>
            </a:r>
            <a:r>
              <a:rPr lang="en-US" dirty="0">
                <a:effectLst/>
                <a:latin typeface="Roboto Flex"/>
              </a:rPr>
              <a:t>he business </a:t>
            </a:r>
            <a:br>
              <a:rPr lang="en-US" dirty="0">
                <a:effectLst/>
                <a:latin typeface="Roboto Flex"/>
              </a:rPr>
            </a:br>
            <a:r>
              <a:rPr lang="en-US" dirty="0">
                <a:effectLst/>
                <a:latin typeface="Roboto Flex"/>
              </a:rPr>
              <a:t>of regulatory navigation and compliance innovation. Our expertise is dangerous </a:t>
            </a:r>
            <a:br>
              <a:rPr lang="en-US" dirty="0">
                <a:effectLst/>
                <a:latin typeface="Roboto Flex"/>
              </a:rPr>
            </a:br>
            <a:r>
              <a:rPr lang="en-US" dirty="0">
                <a:effectLst/>
                <a:latin typeface="Roboto Flex"/>
              </a:rPr>
              <a:t>goods consulting.</a:t>
            </a:r>
          </a:p>
          <a:p>
            <a:endParaRPr lang="en-US" dirty="0">
              <a:effectLst/>
              <a:latin typeface="Roboto Flex"/>
            </a:endParaRPr>
          </a:p>
          <a:p>
            <a:r>
              <a:rPr lang="en-US" dirty="0">
                <a:effectLst/>
                <a:latin typeface="Roboto Flex"/>
              </a:rPr>
              <a:t>We provide complex, yet practical and effective solutions, based on insider regulatory knowledge and proven experience, in the </a:t>
            </a:r>
            <a:br>
              <a:rPr lang="en-US" dirty="0">
                <a:effectLst/>
                <a:latin typeface="Roboto Flex"/>
              </a:rPr>
            </a:br>
            <a:r>
              <a:rPr lang="en-US" dirty="0">
                <a:effectLst/>
                <a:latin typeface="Roboto Flex"/>
              </a:rPr>
              <a:t>safe and compliant movement of hazardous materials and innovative products.</a:t>
            </a:r>
          </a:p>
          <a:p>
            <a:endParaRPr lang="en-US" dirty="0">
              <a:sym typeface="Roboto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D4D474-7E3F-52D5-C978-19A25F159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2" y="308153"/>
            <a:ext cx="8552934" cy="559845"/>
          </a:xfrm>
        </p:spPr>
        <p:txBody>
          <a:bodyPr/>
          <a:lstStyle/>
          <a:p>
            <a:r>
              <a:rPr lang="en-US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Practical and Effective Solutions</a:t>
            </a:r>
          </a:p>
        </p:txBody>
      </p:sp>
      <p:pic>
        <p:nvPicPr>
          <p:cNvPr id="9" name="Google Shape;397;p29">
            <a:extLst>
              <a:ext uri="{FF2B5EF4-FFF2-40B4-BE49-F238E27FC236}">
                <a16:creationId xmlns:a16="http://schemas.microsoft.com/office/drawing/2014/main" id="{E53E2DE9-21E3-B47F-D996-F5390C18CE1C}"/>
              </a:ext>
            </a:extLst>
          </p:cNvPr>
          <p:cNvPicPr preferRelativeResize="0">
            <a:picLocks noGrp="1"/>
          </p:cNvPicPr>
          <p:nvPr>
            <p:ph type="pic" sz="quarter" idx="15"/>
          </p:nvPr>
        </p:nvPicPr>
        <p:blipFill>
          <a:blip r:embed="rId3"/>
          <a:srcRect l="13093" r="13093"/>
          <a:stretch/>
        </p:blipFill>
        <p:spPr>
          <a:xfrm>
            <a:off x="6792913" y="1035050"/>
            <a:ext cx="5399087" cy="5481987"/>
          </a:xfr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1F07-033E-0C46-00A3-DAF0524C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66F7-7F76-0272-02F9-54E12773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58" y="55680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62A8-64C5-37E8-EBCE-7DC06D46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784"/>
            <a:ext cx="10515600" cy="1598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team of former regulators and industry practitioners that provide our customers confidence and solutions that work within their operations and future vision.</a:t>
            </a:r>
          </a:p>
          <a:p>
            <a:endParaRPr lang="en-US" dirty="0"/>
          </a:p>
        </p:txBody>
      </p:sp>
      <p:pic>
        <p:nvPicPr>
          <p:cNvPr id="4" name="Picture 2" descr="HazMat Safety Consulting">
            <a:extLst>
              <a:ext uri="{FF2B5EF4-FFF2-40B4-BE49-F238E27FC236}">
                <a16:creationId xmlns:a16="http://schemas.microsoft.com/office/drawing/2014/main" id="{AB805BFD-DB58-67A5-2D29-6486F189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9941" cy="12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AF75D-C2B2-9F1D-E6DF-3B959817E3F8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058160"/>
          <a:ext cx="8128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433879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3790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President</a:t>
                      </a:r>
                    </a:p>
                    <a:p>
                      <a:pPr algn="ctr"/>
                      <a:r>
                        <a:rPr lang="en-US" dirty="0"/>
                        <a:t>Ryan Paquet, 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Vice President</a:t>
                      </a:r>
                    </a:p>
                    <a:p>
                      <a:pPr algn="ctr"/>
                      <a:r>
                        <a:rPr lang="en-US" dirty="0"/>
                        <a:t>Bob Richard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Former USDOT Director of Approvals and Permits and delegate to the UN Subcommittee of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Former Assoc. Administrator of Hazmat Safety with USDOT.</a:t>
                      </a:r>
                    </a:p>
                    <a:p>
                      <a:r>
                        <a:rPr lang="en-US" dirty="0"/>
                        <a:t>Former Chairman of the UN Subcommittee of Experts</a:t>
                      </a:r>
                    </a:p>
                    <a:p>
                      <a:r>
                        <a:rPr lang="en-US" dirty="0"/>
                        <a:t>Former ICAO-TI Panel Member for the USA.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31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D40C67-8851-65C2-3208-C4200B708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83651"/>
              </p:ext>
            </p:extLst>
          </p:nvPr>
        </p:nvGraphicFramePr>
        <p:xfrm>
          <a:off x="2032000" y="4734560"/>
          <a:ext cx="8128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433879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3790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 Consultant</a:t>
                      </a:r>
                    </a:p>
                    <a:p>
                      <a:pPr algn="ctr"/>
                      <a:r>
                        <a:rPr lang="en-US" dirty="0"/>
                        <a:t>Mike Pagel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 Consultant</a:t>
                      </a:r>
                    </a:p>
                    <a:p>
                      <a:pPr algn="ctr"/>
                      <a:r>
                        <a:rPr lang="en-US" dirty="0"/>
                        <a:t>Duane Pfund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Former USDOT Regulatory Specialist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Executive Director of the Medical Device Transport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Former Assoc. Administrator of Hazmat Safety with USDOT.</a:t>
                      </a:r>
                    </a:p>
                    <a:p>
                      <a:r>
                        <a:rPr lang="en-US" dirty="0"/>
                        <a:t>Former Chairman of the UN Subcommittee of Experts</a:t>
                      </a:r>
                    </a:p>
                    <a:p>
                      <a:r>
                        <a:rPr lang="en-US" dirty="0"/>
                        <a:t>Former ICAO-TI Panel Member for the USA.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3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57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7774-7576-F67F-3E4C-8951502D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E4A6-4CC3-0F97-2DBC-5CBACBCE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7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We Are</a:t>
            </a:r>
          </a:p>
        </p:txBody>
      </p:sp>
      <p:pic>
        <p:nvPicPr>
          <p:cNvPr id="4" name="Picture 2" descr="HazMat Safety Consulting">
            <a:extLst>
              <a:ext uri="{FF2B5EF4-FFF2-40B4-BE49-F238E27FC236}">
                <a16:creationId xmlns:a16="http://schemas.microsoft.com/office/drawing/2014/main" id="{8A6D1283-8E55-3CB3-1D80-5876F5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9941" cy="12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D2AE2F-68CC-8AD3-151B-F0957CCD7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36033"/>
              </p:ext>
            </p:extLst>
          </p:nvPr>
        </p:nvGraphicFramePr>
        <p:xfrm>
          <a:off x="877018" y="1219583"/>
          <a:ext cx="1043796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91">
                  <a:extLst>
                    <a:ext uri="{9D8B030D-6E8A-4147-A177-3AD203B41FA5}">
                      <a16:colId xmlns:a16="http://schemas.microsoft.com/office/drawing/2014/main" val="2646591727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4283162321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3697289692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2448655471"/>
                    </a:ext>
                  </a:extLst>
                </a:gridCol>
              </a:tblGrid>
              <a:tr h="5884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Senior Associate Consultant</a:t>
                      </a:r>
                    </a:p>
                    <a:p>
                      <a:pPr algn="ctr"/>
                      <a:r>
                        <a:rPr lang="en-US" sz="1600" dirty="0"/>
                        <a:t>Michael Roldan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Senior Associate Consultant / Engineer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Barbara Lantry-Miller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Senior Associate Consultant </a:t>
                      </a:r>
                    </a:p>
                    <a:p>
                      <a:pPr algn="ctr"/>
                      <a:r>
                        <a:rPr lang="en-US" sz="1600" dirty="0"/>
                        <a:t>Chemist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Dr. Richard D Tarr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Senior Associate </a:t>
                      </a:r>
                      <a:r>
                        <a:rPr lang="en-US" sz="1600" dirty="0"/>
                        <a:t>Consultant</a:t>
                      </a:r>
                    </a:p>
                    <a:p>
                      <a:pPr algn="ctr"/>
                      <a:r>
                        <a:rPr lang="en-US" sz="1600" dirty="0"/>
                        <a:t>Auditor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Margaret (Peg) Carson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4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Former Chief USCG Chief of Hazmat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30+ years of experience in the chemical industry as Director of Controlled Products and Dangerous Goods for the AMERICAS for Givaudan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Chemist specializing in energetic materials with 30+ years classifying explosives with USDOT.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14+ Years as a USDOT Hazardous Materials Investigator and 24 years with Massachusetts Dept. of Environmental Protection.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229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DA8E96-E56D-62F5-0C88-9FCA3E9E9842}"/>
              </a:ext>
            </a:extLst>
          </p:cNvPr>
          <p:cNvGraphicFramePr>
            <a:graphicFrameLocks noGrp="1"/>
          </p:cNvGraphicFramePr>
          <p:nvPr/>
        </p:nvGraphicFramePr>
        <p:xfrm>
          <a:off x="877018" y="3892705"/>
          <a:ext cx="10437964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91">
                  <a:extLst>
                    <a:ext uri="{9D8B030D-6E8A-4147-A177-3AD203B41FA5}">
                      <a16:colId xmlns:a16="http://schemas.microsoft.com/office/drawing/2014/main" val="2646591727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4283162321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3697289692"/>
                    </a:ext>
                  </a:extLst>
                </a:gridCol>
                <a:gridCol w="2609491">
                  <a:extLst>
                    <a:ext uri="{9D8B030D-6E8A-4147-A177-3AD203B41FA5}">
                      <a16:colId xmlns:a16="http://schemas.microsoft.com/office/drawing/2014/main" val="2448655471"/>
                    </a:ext>
                  </a:extLst>
                </a:gridCol>
              </a:tblGrid>
              <a:tr h="4061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 Consultant</a:t>
                      </a:r>
                    </a:p>
                    <a:p>
                      <a:pPr algn="ctr"/>
                      <a:r>
                        <a:rPr lang="en-US" sz="1600" dirty="0"/>
                        <a:t>Adult Learning</a:t>
                      </a:r>
                    </a:p>
                    <a:p>
                      <a:pPr algn="ctr"/>
                      <a:r>
                        <a:rPr lang="en-US" sz="1600" dirty="0"/>
                        <a:t>Paula Reavis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Associate Consultant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Compliance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Randy Walker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 Consultant 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Mike Van 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Associate Consultant</a:t>
                      </a:r>
                    </a:p>
                    <a:p>
                      <a:pPr algn="ctr"/>
                      <a:r>
                        <a:rPr lang="en-US" sz="1600" dirty="0"/>
                        <a:t>Risk Management</a:t>
                      </a:r>
                    </a:p>
                    <a:p>
                      <a:pPr algn="ctr"/>
                      <a:r>
                        <a:rPr lang="en-US" sz="1600" dirty="0"/>
                        <a:t>Paul Stancil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4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Specializing in adult learning, Paula has been performing DG training for years including courses on US HMR, ICAO-TI, IMDG Code.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30+ Years of experience in compliance and logistics including leading operations at Oak Ridge and Sandia National Laboratories, including radioactive materials.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30+ Years as the Dangerous Goods Administrator at 3M and Abbott 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Former Senior Hazardous Materials Accident Investigator for the US National Transportation Safety Bureau.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2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61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9A9570-713C-402E-8E82-301B3EBE6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4156"/>
            <a:ext cx="10439400" cy="4467914"/>
          </a:xfrm>
        </p:spPr>
        <p:txBody>
          <a:bodyPr numCol="2"/>
          <a:lstStyle/>
          <a:p>
            <a:r>
              <a:rPr lang="en-US" sz="2000" dirty="0"/>
              <a:t>APA 87-1 A &amp; C – Drafted and submitted petition</a:t>
            </a:r>
          </a:p>
          <a:p>
            <a:endParaRPr lang="en-US" sz="2000" dirty="0"/>
          </a:p>
          <a:p>
            <a:r>
              <a:rPr lang="en-US" sz="2000" dirty="0"/>
              <a:t>PHMSA’s Regulatory Sprint – Drafted and submitted comments on:	</a:t>
            </a:r>
          </a:p>
          <a:p>
            <a:r>
              <a:rPr lang="en-US" sz="2000" dirty="0"/>
              <a:t>	- FCA increased Authority</a:t>
            </a:r>
          </a:p>
          <a:p>
            <a:r>
              <a:rPr lang="en-US" sz="2000" dirty="0"/>
              <a:t>	- Definition of Aerosol</a:t>
            </a:r>
          </a:p>
          <a:p>
            <a:r>
              <a:rPr lang="en-US" sz="2000" dirty="0"/>
              <a:t>	- SP Expiration Date</a:t>
            </a:r>
          </a:p>
          <a:p>
            <a:endParaRPr lang="en-US" sz="2000" dirty="0"/>
          </a:p>
          <a:p>
            <a:r>
              <a:rPr lang="en-US" sz="2000" dirty="0"/>
              <a:t>FCA Special Permit request</a:t>
            </a:r>
          </a:p>
          <a:p>
            <a:endParaRPr lang="en-US" sz="2000" dirty="0"/>
          </a:p>
          <a:p>
            <a:r>
              <a:rPr lang="en-US" sz="2000" dirty="0"/>
              <a:t>HM257A – Drafted and submitted comments on deregulatory action for low-hazard ground effects and novelties</a:t>
            </a:r>
          </a:p>
          <a:p>
            <a:endParaRPr lang="en-US" sz="2000" dirty="0"/>
          </a:p>
          <a:p>
            <a:r>
              <a:rPr lang="en-US" sz="2000" dirty="0"/>
              <a:t>Aerosol Can recycling SP-21433</a:t>
            </a:r>
          </a:p>
          <a:p>
            <a:endParaRPr lang="en-US" sz="2000" dirty="0"/>
          </a:p>
          <a:p>
            <a:r>
              <a:rPr lang="en-US" sz="2000" dirty="0"/>
              <a:t>Represented APA at the UN Subcommittee of Experts for the Transport of Dangerous Goods</a:t>
            </a:r>
          </a:p>
          <a:p>
            <a:r>
              <a:rPr lang="en-US" sz="2000" dirty="0"/>
              <a:t>	- Energetics Working Group</a:t>
            </a:r>
          </a:p>
          <a:p>
            <a:r>
              <a:rPr lang="en-US" sz="2000" dirty="0"/>
              <a:t>	- PHMSA Proposal for divisions in 	Class 9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FDE1B-C93B-5B99-4FC9-09EB9843A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 at Work For You</a:t>
            </a:r>
          </a:p>
        </p:txBody>
      </p:sp>
    </p:spTree>
    <p:extLst>
      <p:ext uri="{BB962C8B-B14F-4D97-AF65-F5344CB8AC3E}">
        <p14:creationId xmlns:p14="http://schemas.microsoft.com/office/powerpoint/2010/main" val="346732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22330-CDF5-ABFC-4997-2C06A16C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669B37-613C-D9F1-D4B2-4064D12F3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44156"/>
            <a:ext cx="10439400" cy="4467914"/>
          </a:xfrm>
        </p:spPr>
        <p:txBody>
          <a:bodyPr numCol="2"/>
          <a:lstStyle/>
          <a:p>
            <a:r>
              <a:rPr lang="en-US" sz="2000" dirty="0"/>
              <a:t>APA 87-1 B – Drafting</a:t>
            </a:r>
          </a:p>
          <a:p>
            <a:endParaRPr lang="en-US" sz="2000" dirty="0"/>
          </a:p>
          <a:p>
            <a:r>
              <a:rPr lang="en-US" sz="2000" dirty="0"/>
              <a:t>Regulator Watch – Future rulemakings and correspondence</a:t>
            </a:r>
          </a:p>
          <a:p>
            <a:endParaRPr lang="en-US" sz="2000" dirty="0"/>
          </a:p>
          <a:p>
            <a:r>
              <a:rPr lang="en-US" sz="2000" dirty="0"/>
              <a:t>Representing APA at the UN</a:t>
            </a:r>
          </a:p>
          <a:p>
            <a:r>
              <a:rPr lang="en-US" sz="2000" dirty="0"/>
              <a:t> Subcommittee of Experts for the Transport of Dangerous Goods</a:t>
            </a:r>
          </a:p>
          <a:p>
            <a:r>
              <a:rPr lang="en-US" sz="2000" dirty="0"/>
              <a:t>	- Energetics Working Group</a:t>
            </a:r>
          </a:p>
          <a:p>
            <a:r>
              <a:rPr lang="en-US" sz="2000" dirty="0"/>
              <a:t>	- PHMSA Proposal for divisions in 	Class 9</a:t>
            </a:r>
          </a:p>
          <a:p>
            <a:endParaRPr lang="en-US" sz="2000" dirty="0"/>
          </a:p>
          <a:p>
            <a:r>
              <a:rPr lang="en-US" sz="2000" dirty="0"/>
              <a:t>Petition for Rulemaking for HOS Exception – FMCSA</a:t>
            </a:r>
          </a:p>
          <a:p>
            <a:endParaRPr lang="en-US" sz="2000" dirty="0"/>
          </a:p>
          <a:p>
            <a:r>
              <a:rPr lang="en-US" sz="2000" dirty="0"/>
              <a:t>Work with IP on PHMSA Reauthorization</a:t>
            </a:r>
          </a:p>
          <a:p>
            <a:endParaRPr lang="en-US" sz="2000" dirty="0"/>
          </a:p>
          <a:p>
            <a:r>
              <a:rPr lang="en-US" sz="2000" dirty="0"/>
              <a:t>Continued work on China and UN0431</a:t>
            </a:r>
          </a:p>
          <a:p>
            <a:endParaRPr lang="en-US" sz="2000" dirty="0"/>
          </a:p>
          <a:p>
            <a:r>
              <a:rPr lang="en-US" sz="2000" dirty="0"/>
              <a:t>Work with APA U on Hazmat courses (in person and online)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81400-E240-1A49-4581-A6D120C546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 at Work For You – Still to Come</a:t>
            </a:r>
          </a:p>
        </p:txBody>
      </p:sp>
    </p:spTree>
    <p:extLst>
      <p:ext uri="{BB962C8B-B14F-4D97-AF65-F5344CB8AC3E}">
        <p14:creationId xmlns:p14="http://schemas.microsoft.com/office/powerpoint/2010/main" val="81258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92E0-1E99-C6D0-2EE6-12AF502FD1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9567" y="1979023"/>
            <a:ext cx="6598920" cy="29841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Ryan F Paquet, PG</a:t>
            </a: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RPAQUET@HAZMATSAFETY.COM</a:t>
            </a: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WWW.HAZMATSAFETY.COM</a:t>
            </a:r>
            <a:b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401-222-0412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EA1349-80CE-2600-5491-DA646DD3C305}"/>
              </a:ext>
            </a:extLst>
          </p:cNvPr>
          <p:cNvSpPr txBox="1">
            <a:spLocks/>
          </p:cNvSpPr>
          <p:nvPr/>
        </p:nvSpPr>
        <p:spPr>
          <a:xfrm>
            <a:off x="4654732" y="0"/>
            <a:ext cx="7537268" cy="330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D2E4F"/>
      </a:dk2>
      <a:lt2>
        <a:srgbClr val="F0F2F6"/>
      </a:lt2>
      <a:accent1>
        <a:srgbClr val="D52427"/>
      </a:accent1>
      <a:accent2>
        <a:srgbClr val="1D2E4F"/>
      </a:accent2>
      <a:accent3>
        <a:srgbClr val="717C7D"/>
      </a:accent3>
      <a:accent4>
        <a:srgbClr val="F2A900"/>
      </a:accent4>
      <a:accent5>
        <a:srgbClr val="0086D6"/>
      </a:accent5>
      <a:accent6>
        <a:srgbClr val="50A511"/>
      </a:accent6>
      <a:hlink>
        <a:srgbClr val="D52427"/>
      </a:hlink>
      <a:folHlink>
        <a:srgbClr val="1D2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989C73E-7501-344F-9443-BA15853E5106}" vid="{DA1D3AC3-A4BE-5C47-B81F-2B4C1D46A5C6}"/>
    </a:ext>
  </a:extLst>
</a:theme>
</file>

<file path=ppt/theme/theme2.xml><?xml version="1.0" encoding="utf-8"?>
<a:theme xmlns:a="http://schemas.openxmlformats.org/drawingml/2006/main" name="Custom Design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989C73E-7501-344F-9443-BA15853E5106}" vid="{317E1EA0-FA7F-EE4C-B837-FFA2E19688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f47c90-6981-471e-af02-86a4d664f0b0" xsi:nil="true"/>
    <lcf76f155ced4ddcb4097134ff3c332f xmlns="1a8993e7-d8a9-438c-8eb8-25716c40990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9101572C8E34FA265ACD960D598BC" ma:contentTypeVersion="14" ma:contentTypeDescription="Create a new document." ma:contentTypeScope="" ma:versionID="ee49fde5d62259f78027923231a0af4c">
  <xsd:schema xmlns:xsd="http://www.w3.org/2001/XMLSchema" xmlns:xs="http://www.w3.org/2001/XMLSchema" xmlns:p="http://schemas.microsoft.com/office/2006/metadata/properties" xmlns:ns2="1a8993e7-d8a9-438c-8eb8-25716c40990e" xmlns:ns3="75f47c90-6981-471e-af02-86a4d664f0b0" targetNamespace="http://schemas.microsoft.com/office/2006/metadata/properties" ma:root="true" ma:fieldsID="a2294aaca232780c56fee2398b2db153" ns2:_="" ns3:_="">
    <xsd:import namespace="1a8993e7-d8a9-438c-8eb8-25716c40990e"/>
    <xsd:import namespace="75f47c90-6981-471e-af02-86a4d664f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993e7-d8a9-438c-8eb8-25716c409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5323d28-fdec-4a58-b516-5680bca7c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47c90-6981-471e-af02-86a4d664f0b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7be06aa-270e-4904-ba77-19ad828e4a03}" ma:internalName="TaxCatchAll" ma:showField="CatchAllData" ma:web="75f47c90-6981-471e-af02-86a4d664f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E22386-96C4-4299-9390-4CD4C61AAC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8D9AF-4CD0-40EB-91AE-646A441A3C7B}">
  <ds:schemaRefs>
    <ds:schemaRef ds:uri="http://schemas.microsoft.com/office/2006/metadata/properties"/>
    <ds:schemaRef ds:uri="http://schemas.microsoft.com/office/infopath/2007/PartnerControls"/>
    <ds:schemaRef ds:uri="75f47c90-6981-471e-af02-86a4d664f0b0"/>
    <ds:schemaRef ds:uri="1a8993e7-d8a9-438c-8eb8-25716c40990e"/>
  </ds:schemaRefs>
</ds:datastoreItem>
</file>

<file path=customXml/itemProps3.xml><?xml version="1.0" encoding="utf-8"?>
<ds:datastoreItem xmlns:ds="http://schemas.openxmlformats.org/officeDocument/2006/customXml" ds:itemID="{AF7A121F-434A-4A71-B2D1-1C367C372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993e7-d8a9-438c-8eb8-25716c40990e"/>
    <ds:schemaRef ds:uri="75f47c90-6981-471e-af02-86a4d664f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HSC APA Conference 9-2025</Template>
  <TotalTime>319</TotalTime>
  <Words>595</Words>
  <Application>Microsoft Office PowerPoint</Application>
  <PresentationFormat>Widescreen</PresentationFormat>
  <Paragraphs>100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Calibri</vt:lpstr>
      <vt:lpstr>Roboto Flex</vt:lpstr>
      <vt:lpstr>Arial</vt:lpstr>
      <vt:lpstr>Office Theme</vt:lpstr>
      <vt:lpstr>Custom Design</vt:lpstr>
      <vt:lpstr>   </vt:lpstr>
      <vt:lpstr>PowerPoint Presentation</vt:lpstr>
      <vt:lpstr>Who We Are</vt:lpstr>
      <vt:lpstr>Who We Are</vt:lpstr>
      <vt:lpstr>PowerPoint Presentation</vt:lpstr>
      <vt:lpstr>PowerPoint Presentation</vt:lpstr>
      <vt:lpstr>Ryan F Paquet, PG RPAQUET@HAZMATSAFETY.COM WWW.HAZMATSAFETY.COM 401-222-0412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Paquet</dc:creator>
  <cp:lastModifiedBy>Ryan Paquet</cp:lastModifiedBy>
  <cp:revision>1</cp:revision>
  <dcterms:created xsi:type="dcterms:W3CDTF">2025-09-25T15:49:48Z</dcterms:created>
  <dcterms:modified xsi:type="dcterms:W3CDTF">2025-09-26T15:04:52Z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0x0101005AA9101572C8E34FA265ACD960D598BC</vt:lpwstr>
  </property>
  <property fmtid="{D5CDD505-2E9C-101B-9397-08002B2CF9AE}" pid="3" name="MediaServiceImageTags">
    <vt:lpwstr/>
  </property>
</Properties>
</file>