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32" r:id="rId4"/>
  </p:sldMasterIdLst>
  <p:notesMasterIdLst>
    <p:notesMasterId r:id="rId15"/>
  </p:notesMasterIdLst>
  <p:handoutMasterIdLst>
    <p:handoutMasterId r:id="rId16"/>
  </p:handoutMasterIdLst>
  <p:sldIdLst>
    <p:sldId id="337" r:id="rId5"/>
    <p:sldId id="334" r:id="rId6"/>
    <p:sldId id="342" r:id="rId7"/>
    <p:sldId id="352" r:id="rId8"/>
    <p:sldId id="350" r:id="rId9"/>
    <p:sldId id="336" r:id="rId10"/>
    <p:sldId id="351" r:id="rId11"/>
    <p:sldId id="316" r:id="rId12"/>
    <p:sldId id="328" r:id="rId13"/>
    <p:sldId id="34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21" autoAdjust="0"/>
    <p:restoredTop sz="84967" autoAdjust="0"/>
  </p:normalViewPr>
  <p:slideViewPr>
    <p:cSldViewPr snapToGrid="0">
      <p:cViewPr varScale="1">
        <p:scale>
          <a:sx n="68" d="100"/>
          <a:sy n="68" d="100"/>
        </p:scale>
        <p:origin x="53" y="31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3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1533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1847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9001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9846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3962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9769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03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11422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50905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044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7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7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2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67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065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6014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9240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5CB08-DCBD-A0AC-50D1-BF0D359C2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7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3F4D99-EE5D-C661-2A1A-C20F7E4A8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8896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0150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27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3717" r:id="rId23"/>
    <p:sldLayoutId id="2147483729" r:id="rId24"/>
    <p:sldLayoutId id="2147483710" r:id="rId25"/>
    <p:sldLayoutId id="2147483701" r:id="rId26"/>
    <p:sldLayoutId id="2147483721" r:id="rId27"/>
    <p:sldLayoutId id="2147483722" r:id="rId28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@AmeriSafety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mailto:Spelkey@AmeriSafet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943" y="3428999"/>
            <a:ext cx="10369356" cy="26000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An online training platform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for members of the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American Pyrotechnics Association</a:t>
            </a:r>
          </a:p>
        </p:txBody>
      </p:sp>
      <p:pic>
        <p:nvPicPr>
          <p:cNvPr id="4" name="Picture 3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A1570800-7915-512E-D6B2-9182B9C87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405161"/>
            <a:ext cx="10896714" cy="30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>
                <a:lumMod val="84000"/>
                <a:lumOff val="16000"/>
              </a:schemeClr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56" y="316054"/>
            <a:ext cx="6240087" cy="105474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201" y="1797076"/>
            <a:ext cx="11441596" cy="326384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5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Please feel free to contact us with any questions to Katherine or Steve</a:t>
            </a:r>
          </a:p>
          <a:p>
            <a:pPr algn="ctr">
              <a:lnSpc>
                <a:spcPct val="110000"/>
              </a:lnSpc>
            </a:pPr>
            <a:r>
              <a:rPr lang="en-US" sz="3500" b="1" dirty="0">
                <a:solidFill>
                  <a:schemeClr val="bg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Katherine@AmeriSafety.com</a:t>
            </a:r>
            <a:endParaRPr lang="en-US" sz="35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3500" b="1" dirty="0">
                <a:solidFill>
                  <a:schemeClr val="bg1">
                    <a:lumMod val="85000"/>
                    <a:lumOff val="1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Spelkey@AmeriSafety.com</a:t>
            </a:r>
            <a:endParaRPr lang="en-US" sz="35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endParaRPr lang="en-US" sz="2800" b="1" dirty="0"/>
          </a:p>
          <a:p>
            <a:pPr algn="ctr">
              <a:lnSpc>
                <a:spcPct val="110000"/>
              </a:lnSpc>
            </a:pPr>
            <a:endParaRPr lang="en-US" sz="2800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20639-0518-52F8-0D40-51DAC148A3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43789"/>
            <a:ext cx="5845080" cy="1788582"/>
          </a:xfrm>
          <a:prstGeom prst="rect">
            <a:avLst/>
          </a:prstGeom>
        </p:spPr>
      </p:pic>
      <p:pic>
        <p:nvPicPr>
          <p:cNvPr id="5" name="Picture 4" descr="A white triangle with a logo&#10;&#10;AI-generated content may be incorrect.">
            <a:extLst>
              <a:ext uri="{FF2B5EF4-FFF2-40B4-BE49-F238E27FC236}">
                <a16:creationId xmlns:a16="http://schemas.microsoft.com/office/drawing/2014/main" id="{C4BDA144-054A-AFDB-307B-5AAE243CF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492" y="5060924"/>
            <a:ext cx="2072570" cy="16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CC810-357C-6392-0F49-867D90EB16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71151" y="5246700"/>
            <a:ext cx="5420849" cy="1505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BBEEE-E3B8-F34F-8E9B-13F1C53646C7}"/>
              </a:ext>
            </a:extLst>
          </p:cNvPr>
          <p:cNvSpPr txBox="1"/>
          <p:nvPr/>
        </p:nvSpPr>
        <p:spPr>
          <a:xfrm>
            <a:off x="864158" y="357809"/>
            <a:ext cx="684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90+ Courses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8C947-F92E-6041-8131-15584F19628C}"/>
              </a:ext>
            </a:extLst>
          </p:cNvPr>
          <p:cNvSpPr txBox="1"/>
          <p:nvPr/>
        </p:nvSpPr>
        <p:spPr>
          <a:xfrm>
            <a:off x="864158" y="1365414"/>
            <a:ext cx="9227713" cy="443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Display Operator Training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Module Course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 Driver Training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Transportation Manager Training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Hazmat Endorsement Renewal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US" sz="32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239" y="1338322"/>
            <a:ext cx="10374152" cy="1152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ELDT Hazardous Materials Endorsement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99A82-F68D-D54E-8D1E-687B9EA0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04" y="180681"/>
            <a:ext cx="4442616" cy="1285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0DE3FC-CD81-3947-8D2C-8248E4C82A1C}"/>
              </a:ext>
            </a:extLst>
          </p:cNvPr>
          <p:cNvSpPr txBox="1"/>
          <p:nvPr/>
        </p:nvSpPr>
        <p:spPr>
          <a:xfrm>
            <a:off x="1658318" y="2490992"/>
            <a:ext cx="85085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/>
              <a:t>Free to all APA Members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/>
              <a:t>Great Tool for Hazmat Renewal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/>
              <a:t>Improves Driver Preparation for CMV Endorsement Testing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7B15-9ABD-8D4E-AC66-46E3C319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404" y="302924"/>
            <a:ext cx="9580386" cy="783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40 Resources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D8E32-FB83-8D4D-9203-7B5C68BABAF8}"/>
              </a:ext>
            </a:extLst>
          </p:cNvPr>
          <p:cNvSpPr txBox="1"/>
          <p:nvPr/>
        </p:nvSpPr>
        <p:spPr>
          <a:xfrm>
            <a:off x="793820" y="1086678"/>
            <a:ext cx="10992895" cy="556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2025 Hazardous Materials Registration Information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Data Q Analyst Guide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Recommended Annual Trainings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Display Crew Safety Briefing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Driver Qualification File Checklist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OSHA Forms for Recording Work Related Injuries (300 &amp; 300A)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OSHA Inspection Process Video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Safety and Health Program Audit Tool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Transportation Site Security Plan Template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FMCSA Safety Audit Guidebook</a:t>
            </a:r>
          </a:p>
        </p:txBody>
      </p:sp>
    </p:spTree>
    <p:extLst>
      <p:ext uri="{BB962C8B-B14F-4D97-AF65-F5344CB8AC3E}">
        <p14:creationId xmlns:p14="http://schemas.microsoft.com/office/powerpoint/2010/main" val="414177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22CD-CD00-5847-AD36-A2CBF381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9789" y="14827"/>
            <a:ext cx="4812211" cy="127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Manager Dashboard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8EC77-5F41-3F4E-8558-076290011A8C}"/>
              </a:ext>
            </a:extLst>
          </p:cNvPr>
          <p:cNvSpPr/>
          <p:nvPr/>
        </p:nvSpPr>
        <p:spPr>
          <a:xfrm>
            <a:off x="644373" y="2144984"/>
            <a:ext cx="3643674" cy="321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b="1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Allows managers to pull reports directly from their home screen, but also to send reminders out to “learners” who are due for updated training.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33F63E-E24E-9645-821D-6401CC0D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176698"/>
            <a:ext cx="6916633" cy="418456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C1087-43E1-2D47-B9D0-FA3AA782A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85" y="134699"/>
            <a:ext cx="3984062" cy="11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2957775"/>
            <a:ext cx="8676222" cy="14261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Creation of manual</a:t>
            </a:r>
            <a:br>
              <a:rPr lang="en-US" b="1" dirty="0"/>
            </a:br>
            <a:r>
              <a:rPr lang="en-US" b="1" dirty="0"/>
              <a:t>for training managers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C780BDD-62B7-3E51-C2DE-09259F62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936" y="5117541"/>
            <a:ext cx="9156373" cy="1100379"/>
          </a:xfrm>
        </p:spPr>
        <p:txBody>
          <a:bodyPr>
            <a:normAutofit fontScale="92500"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This is a quick reference guide on how to enroll employees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Reminders for those that need to be re-enrolled for training</a:t>
            </a: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EA858E94-3CBD-1CA9-1307-49E26EE66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3226" y="523142"/>
            <a:ext cx="2201573" cy="220157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24F3D-CA57-7E47-942C-15C4C7D78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129" y="612285"/>
            <a:ext cx="6580828" cy="19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4F8BB4-3F9C-924A-93C1-7C656A93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05" y="343048"/>
            <a:ext cx="5658939" cy="14848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updates 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for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789EB-244A-C745-994A-65097872C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44" y="343048"/>
            <a:ext cx="4984473" cy="1589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6AF92E-3494-7147-8797-ED344C14FE25}"/>
              </a:ext>
            </a:extLst>
          </p:cNvPr>
          <p:cNvSpPr/>
          <p:nvPr/>
        </p:nvSpPr>
        <p:spPr>
          <a:xfrm>
            <a:off x="321547" y="2168824"/>
            <a:ext cx="11656088" cy="44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APA CDL Driver Training Update (in progress) 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APA Display Operator Training Update (in progress)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 NEW</a:t>
            </a: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- APA Display Operator Training for Professional  Use Only products (in progress)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rgbClr val="FFFF00"/>
                </a:solidFill>
              </a:rPr>
              <a:t> NEW</a:t>
            </a: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- AHJ Display Operations Training (in progress)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17521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850"/>
            <a:ext cx="12192000" cy="1051702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Courses To 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51" y="1927811"/>
            <a:ext cx="7301978" cy="433378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Suspended Scaffolding Safety</a:t>
            </a:r>
          </a:p>
          <a:p>
            <a:pPr algn="l"/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Understanding the </a:t>
            </a:r>
            <a:r>
              <a:rPr lang="en-US" sz="7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HazCom</a:t>
            </a:r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Final Rule</a:t>
            </a:r>
          </a:p>
          <a:p>
            <a:pPr algn="l"/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Dealing with the Media in Emergency Situations</a:t>
            </a:r>
          </a:p>
          <a:p>
            <a:pPr algn="l"/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Safety Data Sheets in HAZWOPER Environments</a:t>
            </a:r>
          </a:p>
          <a:p>
            <a:pPr algn="l"/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Backing Basics and ”Alley” Dock” Backing and Parking</a:t>
            </a:r>
          </a:p>
          <a:p>
            <a:pPr algn="l"/>
            <a:r>
              <a:rPr lang="en-US" sz="7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Backing Basics and Straight Line, Offset and Parallel Parking</a:t>
            </a:r>
          </a:p>
          <a:p>
            <a:pPr algn="ctr"/>
            <a:endParaRPr lang="en-US" sz="4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white triangle with a logo&#10;&#10;Description automatically generated">
            <a:extLst>
              <a:ext uri="{FF2B5EF4-FFF2-40B4-BE49-F238E27FC236}">
                <a16:creationId xmlns:a16="http://schemas.microsoft.com/office/drawing/2014/main" id="{2E90160E-0160-5473-1967-35C7F3D1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141" y="2722072"/>
            <a:ext cx="3510984" cy="27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853" y="1517301"/>
            <a:ext cx="5491093" cy="490792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We continue to receive calls for assistance with audit preparation, training and risk assessments.</a:t>
            </a:r>
          </a:p>
          <a:p>
            <a:pPr>
              <a:lnSpc>
                <a:spcPct val="100000"/>
              </a:lnSpc>
            </a:pPr>
            <a:endParaRPr lang="en-US" sz="10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Any members needing additional assistance please contact 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49D3-6647-1561-64FC-4218AB74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342" y="100730"/>
            <a:ext cx="5099658" cy="1416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8521-B378-204F-87F0-468CEEC633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46054" y="0"/>
            <a:ext cx="5491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118</TotalTime>
  <Words>331</Words>
  <Application>Microsoft Office PowerPoint</Application>
  <PresentationFormat>Widescreen</PresentationFormat>
  <Paragraphs>59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Wingdings</vt:lpstr>
      <vt:lpstr>Damask</vt:lpstr>
      <vt:lpstr>An online training platform  for members of the American Pyrotechnics Association</vt:lpstr>
      <vt:lpstr> </vt:lpstr>
      <vt:lpstr>PowerPoint Presentation</vt:lpstr>
      <vt:lpstr>Over 40 Resources Available</vt:lpstr>
      <vt:lpstr>Manager Dashboard</vt:lpstr>
      <vt:lpstr>Creation of manual for training managers</vt:lpstr>
      <vt:lpstr>course updates  coming for 2025</vt:lpstr>
      <vt:lpstr>New Courses To Come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online training platform Exclusively for members of the APA</dc:title>
  <dc:creator>Katherine Bain</dc:creator>
  <cp:lastModifiedBy>Steve Pelkey</cp:lastModifiedBy>
  <cp:revision>4</cp:revision>
  <dcterms:created xsi:type="dcterms:W3CDTF">2025-02-20T05:05:28Z</dcterms:created>
  <dcterms:modified xsi:type="dcterms:W3CDTF">2025-09-24T23:45:02Z</dcterms:modified>
</cp:coreProperties>
</file>