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embeddedFontLst>
    <p:embeddedFont>
      <p:font typeface="Century Schoolbook" panose="02040604050505020304" pitchFamily="18"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F59E94-E815-4211-8EBD-9A397D330A80}">
  <a:tblStyle styleId="{2FF59E94-E815-4211-8EBD-9A397D330A8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2" name="Google Shape;7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3" name="Google Shape;7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2224F"/>
        </a:solidFill>
        <a:effectLst/>
      </p:bgPr>
    </p:bg>
    <p:spTree>
      <p:nvGrpSpPr>
        <p:cNvPr id="1" name="Shape 15"/>
        <p:cNvGrpSpPr/>
        <p:nvPr/>
      </p:nvGrpSpPr>
      <p:grpSpPr>
        <a:xfrm>
          <a:off x="0" y="0"/>
          <a:ext cx="0" cy="0"/>
          <a:chOff x="0" y="0"/>
          <a:chExt cx="0" cy="0"/>
        </a:xfrm>
      </p:grpSpPr>
      <p:cxnSp>
        <p:nvCxnSpPr>
          <p:cNvPr id="16" name="Google Shape;16;p3"/>
          <p:cNvCxnSpPr/>
          <p:nvPr/>
        </p:nvCxnSpPr>
        <p:spPr>
          <a:xfrm>
            <a:off x="2578608" y="1828800"/>
            <a:ext cx="987552" cy="0"/>
          </a:xfrm>
          <a:prstGeom prst="straightConnector1">
            <a:avLst/>
          </a:prstGeom>
          <a:noFill/>
          <a:ln w="19050" cap="flat" cmpd="sng">
            <a:solidFill>
              <a:srgbClr val="F4B740"/>
            </a:solidFill>
            <a:prstDash val="solid"/>
            <a:round/>
            <a:headEnd type="none" w="sm" len="sm"/>
            <a:tailEnd type="none" w="sm" len="sm"/>
          </a:ln>
        </p:spPr>
      </p:cxnSp>
      <p:sp>
        <p:nvSpPr>
          <p:cNvPr id="17" name="Google Shape;17;p3"/>
          <p:cNvSpPr/>
          <p:nvPr/>
        </p:nvSpPr>
        <p:spPr>
          <a:xfrm>
            <a:off x="3543300" y="18059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 name="Google Shape;18;p3"/>
          <p:cNvCxnSpPr/>
          <p:nvPr/>
        </p:nvCxnSpPr>
        <p:spPr>
          <a:xfrm>
            <a:off x="2549374" y="1975769"/>
            <a:ext cx="912379" cy="377920"/>
          </a:xfrm>
          <a:prstGeom prst="straightConnector1">
            <a:avLst/>
          </a:prstGeom>
          <a:noFill/>
          <a:ln w="19050" cap="flat" cmpd="sng">
            <a:solidFill>
              <a:srgbClr val="F4B740"/>
            </a:solidFill>
            <a:prstDash val="solid"/>
            <a:round/>
            <a:headEnd type="none" w="sm" len="sm"/>
            <a:tailEnd type="none" w="sm" len="sm"/>
          </a:ln>
        </p:spPr>
      </p:cxnSp>
      <p:sp>
        <p:nvSpPr>
          <p:cNvPr id="19" name="Google Shape;19;p3"/>
          <p:cNvSpPr/>
          <p:nvPr/>
        </p:nvSpPr>
        <p:spPr>
          <a:xfrm>
            <a:off x="3438893" y="233082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20;p3"/>
          <p:cNvCxnSpPr/>
          <p:nvPr/>
        </p:nvCxnSpPr>
        <p:spPr>
          <a:xfrm>
            <a:off x="2466123" y="2100363"/>
            <a:ext cx="698305" cy="698305"/>
          </a:xfrm>
          <a:prstGeom prst="straightConnector1">
            <a:avLst/>
          </a:prstGeom>
          <a:noFill/>
          <a:ln w="19050" cap="flat" cmpd="sng">
            <a:solidFill>
              <a:srgbClr val="F4B740"/>
            </a:solidFill>
            <a:prstDash val="solid"/>
            <a:round/>
            <a:headEnd type="none" w="sm" len="sm"/>
            <a:tailEnd type="none" w="sm" len="sm"/>
          </a:ln>
        </p:spPr>
      </p:cxnSp>
      <p:sp>
        <p:nvSpPr>
          <p:cNvPr id="21" name="Google Shape;21;p3"/>
          <p:cNvSpPr/>
          <p:nvPr/>
        </p:nvSpPr>
        <p:spPr>
          <a:xfrm>
            <a:off x="3141568" y="277580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 name="Google Shape;22;p3"/>
          <p:cNvCxnSpPr/>
          <p:nvPr/>
        </p:nvCxnSpPr>
        <p:spPr>
          <a:xfrm>
            <a:off x="2341529" y="2183614"/>
            <a:ext cx="377920" cy="912379"/>
          </a:xfrm>
          <a:prstGeom prst="straightConnector1">
            <a:avLst/>
          </a:prstGeom>
          <a:noFill/>
          <a:ln w="19050" cap="flat" cmpd="sng">
            <a:solidFill>
              <a:srgbClr val="F4B740"/>
            </a:solidFill>
            <a:prstDash val="solid"/>
            <a:round/>
            <a:headEnd type="none" w="sm" len="sm"/>
            <a:tailEnd type="none" w="sm" len="sm"/>
          </a:ln>
        </p:spPr>
      </p:cxnSp>
      <p:sp>
        <p:nvSpPr>
          <p:cNvPr id="23" name="Google Shape;23;p3"/>
          <p:cNvSpPr/>
          <p:nvPr/>
        </p:nvSpPr>
        <p:spPr>
          <a:xfrm>
            <a:off x="2696589" y="307313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 name="Google Shape;24;p3"/>
          <p:cNvCxnSpPr/>
          <p:nvPr/>
        </p:nvCxnSpPr>
        <p:spPr>
          <a:xfrm>
            <a:off x="2194560" y="2212848"/>
            <a:ext cx="0" cy="987552"/>
          </a:xfrm>
          <a:prstGeom prst="straightConnector1">
            <a:avLst/>
          </a:prstGeom>
          <a:noFill/>
          <a:ln w="19050" cap="flat" cmpd="sng">
            <a:solidFill>
              <a:srgbClr val="F4B740"/>
            </a:solidFill>
            <a:prstDash val="solid"/>
            <a:round/>
            <a:headEnd type="none" w="sm" len="sm"/>
            <a:tailEnd type="none" w="sm" len="sm"/>
          </a:ln>
        </p:spPr>
      </p:cxnSp>
      <p:sp>
        <p:nvSpPr>
          <p:cNvPr id="25" name="Google Shape;25;p3"/>
          <p:cNvSpPr/>
          <p:nvPr/>
        </p:nvSpPr>
        <p:spPr>
          <a:xfrm>
            <a:off x="2171700" y="31775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 name="Google Shape;26;p3"/>
          <p:cNvCxnSpPr/>
          <p:nvPr/>
        </p:nvCxnSpPr>
        <p:spPr>
          <a:xfrm flipH="1">
            <a:off x="1669671" y="2183614"/>
            <a:ext cx="377920" cy="912379"/>
          </a:xfrm>
          <a:prstGeom prst="straightConnector1">
            <a:avLst/>
          </a:prstGeom>
          <a:noFill/>
          <a:ln w="19050" cap="flat" cmpd="sng">
            <a:solidFill>
              <a:srgbClr val="F4B740"/>
            </a:solidFill>
            <a:prstDash val="solid"/>
            <a:round/>
            <a:headEnd type="none" w="sm" len="sm"/>
            <a:tailEnd type="none" w="sm" len="sm"/>
          </a:ln>
        </p:spPr>
      </p:cxnSp>
      <p:sp>
        <p:nvSpPr>
          <p:cNvPr id="27" name="Google Shape;27;p3"/>
          <p:cNvSpPr/>
          <p:nvPr/>
        </p:nvSpPr>
        <p:spPr>
          <a:xfrm>
            <a:off x="1646811" y="307313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 name="Google Shape;28;p3"/>
          <p:cNvCxnSpPr/>
          <p:nvPr/>
        </p:nvCxnSpPr>
        <p:spPr>
          <a:xfrm flipH="1">
            <a:off x="1224692" y="2100363"/>
            <a:ext cx="698305" cy="698305"/>
          </a:xfrm>
          <a:prstGeom prst="straightConnector1">
            <a:avLst/>
          </a:prstGeom>
          <a:noFill/>
          <a:ln w="19050" cap="flat" cmpd="sng">
            <a:solidFill>
              <a:srgbClr val="F4B740"/>
            </a:solidFill>
            <a:prstDash val="solid"/>
            <a:round/>
            <a:headEnd type="none" w="sm" len="sm"/>
            <a:tailEnd type="none" w="sm" len="sm"/>
          </a:ln>
        </p:spPr>
      </p:cxnSp>
      <p:sp>
        <p:nvSpPr>
          <p:cNvPr id="29" name="Google Shape;29;p3"/>
          <p:cNvSpPr/>
          <p:nvPr/>
        </p:nvSpPr>
        <p:spPr>
          <a:xfrm>
            <a:off x="1201832" y="277580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 name="Google Shape;30;p3"/>
          <p:cNvCxnSpPr/>
          <p:nvPr/>
        </p:nvCxnSpPr>
        <p:spPr>
          <a:xfrm flipH="1">
            <a:off x="927367" y="1975769"/>
            <a:ext cx="912379" cy="377920"/>
          </a:xfrm>
          <a:prstGeom prst="straightConnector1">
            <a:avLst/>
          </a:prstGeom>
          <a:noFill/>
          <a:ln w="19050" cap="flat" cmpd="sng">
            <a:solidFill>
              <a:srgbClr val="F4B740"/>
            </a:solidFill>
            <a:prstDash val="solid"/>
            <a:round/>
            <a:headEnd type="none" w="sm" len="sm"/>
            <a:tailEnd type="none" w="sm" len="sm"/>
          </a:ln>
        </p:spPr>
      </p:cxnSp>
      <p:sp>
        <p:nvSpPr>
          <p:cNvPr id="31" name="Google Shape;31;p3"/>
          <p:cNvSpPr/>
          <p:nvPr/>
        </p:nvSpPr>
        <p:spPr>
          <a:xfrm>
            <a:off x="904507" y="233082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 name="Google Shape;32;p3"/>
          <p:cNvCxnSpPr/>
          <p:nvPr/>
        </p:nvCxnSpPr>
        <p:spPr>
          <a:xfrm rot="10800000">
            <a:off x="822960" y="1828800"/>
            <a:ext cx="987552" cy="0"/>
          </a:xfrm>
          <a:prstGeom prst="straightConnector1">
            <a:avLst/>
          </a:prstGeom>
          <a:noFill/>
          <a:ln w="19050" cap="flat" cmpd="sng">
            <a:solidFill>
              <a:srgbClr val="F4B740"/>
            </a:solidFill>
            <a:prstDash val="solid"/>
            <a:round/>
            <a:headEnd type="none" w="sm" len="sm"/>
            <a:tailEnd type="none" w="sm" len="sm"/>
          </a:ln>
        </p:spPr>
      </p:cxnSp>
      <p:sp>
        <p:nvSpPr>
          <p:cNvPr id="33" name="Google Shape;33;p3"/>
          <p:cNvSpPr/>
          <p:nvPr/>
        </p:nvSpPr>
        <p:spPr>
          <a:xfrm>
            <a:off x="800100" y="18059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 name="Google Shape;34;p3"/>
          <p:cNvCxnSpPr/>
          <p:nvPr/>
        </p:nvCxnSpPr>
        <p:spPr>
          <a:xfrm rot="10800000">
            <a:off x="927367" y="1303911"/>
            <a:ext cx="912379" cy="377920"/>
          </a:xfrm>
          <a:prstGeom prst="straightConnector1">
            <a:avLst/>
          </a:prstGeom>
          <a:noFill/>
          <a:ln w="19050" cap="flat" cmpd="sng">
            <a:solidFill>
              <a:srgbClr val="F4B740"/>
            </a:solidFill>
            <a:prstDash val="solid"/>
            <a:round/>
            <a:headEnd type="none" w="sm" len="sm"/>
            <a:tailEnd type="none" w="sm" len="sm"/>
          </a:ln>
        </p:spPr>
      </p:cxnSp>
      <p:sp>
        <p:nvSpPr>
          <p:cNvPr id="35" name="Google Shape;35;p3"/>
          <p:cNvSpPr/>
          <p:nvPr/>
        </p:nvSpPr>
        <p:spPr>
          <a:xfrm>
            <a:off x="904507" y="128105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 name="Google Shape;36;p3"/>
          <p:cNvCxnSpPr/>
          <p:nvPr/>
        </p:nvCxnSpPr>
        <p:spPr>
          <a:xfrm rot="10800000">
            <a:off x="1224692" y="858932"/>
            <a:ext cx="698305" cy="698305"/>
          </a:xfrm>
          <a:prstGeom prst="straightConnector1">
            <a:avLst/>
          </a:prstGeom>
          <a:noFill/>
          <a:ln w="19050" cap="flat" cmpd="sng">
            <a:solidFill>
              <a:srgbClr val="F4B740"/>
            </a:solidFill>
            <a:prstDash val="solid"/>
            <a:round/>
            <a:headEnd type="none" w="sm" len="sm"/>
            <a:tailEnd type="none" w="sm" len="sm"/>
          </a:ln>
        </p:spPr>
      </p:cxnSp>
      <p:sp>
        <p:nvSpPr>
          <p:cNvPr id="37" name="Google Shape;37;p3"/>
          <p:cNvSpPr/>
          <p:nvPr/>
        </p:nvSpPr>
        <p:spPr>
          <a:xfrm>
            <a:off x="1201832" y="83607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3"/>
          <p:cNvCxnSpPr/>
          <p:nvPr/>
        </p:nvCxnSpPr>
        <p:spPr>
          <a:xfrm rot="10800000">
            <a:off x="1669671" y="561607"/>
            <a:ext cx="377920" cy="912379"/>
          </a:xfrm>
          <a:prstGeom prst="straightConnector1">
            <a:avLst/>
          </a:prstGeom>
          <a:noFill/>
          <a:ln w="19050" cap="flat" cmpd="sng">
            <a:solidFill>
              <a:srgbClr val="F4B740"/>
            </a:solidFill>
            <a:prstDash val="solid"/>
            <a:round/>
            <a:headEnd type="none" w="sm" len="sm"/>
            <a:tailEnd type="none" w="sm" len="sm"/>
          </a:ln>
        </p:spPr>
      </p:cxnSp>
      <p:sp>
        <p:nvSpPr>
          <p:cNvPr id="39" name="Google Shape;39;p3"/>
          <p:cNvSpPr/>
          <p:nvPr/>
        </p:nvSpPr>
        <p:spPr>
          <a:xfrm>
            <a:off x="1646811" y="53874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3"/>
          <p:cNvCxnSpPr/>
          <p:nvPr/>
        </p:nvCxnSpPr>
        <p:spPr>
          <a:xfrm rot="10800000">
            <a:off x="2194560" y="457200"/>
            <a:ext cx="0" cy="987552"/>
          </a:xfrm>
          <a:prstGeom prst="straightConnector1">
            <a:avLst/>
          </a:prstGeom>
          <a:noFill/>
          <a:ln w="19050" cap="flat" cmpd="sng">
            <a:solidFill>
              <a:srgbClr val="F4B740"/>
            </a:solidFill>
            <a:prstDash val="solid"/>
            <a:round/>
            <a:headEnd type="none" w="sm" len="sm"/>
            <a:tailEnd type="none" w="sm" len="sm"/>
          </a:ln>
        </p:spPr>
      </p:cxnSp>
      <p:sp>
        <p:nvSpPr>
          <p:cNvPr id="41" name="Google Shape;41;p3"/>
          <p:cNvSpPr/>
          <p:nvPr/>
        </p:nvSpPr>
        <p:spPr>
          <a:xfrm>
            <a:off x="2171700"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 name="Google Shape;42;p3"/>
          <p:cNvCxnSpPr/>
          <p:nvPr/>
        </p:nvCxnSpPr>
        <p:spPr>
          <a:xfrm rot="10800000" flipH="1">
            <a:off x="2341529" y="561607"/>
            <a:ext cx="377920" cy="912379"/>
          </a:xfrm>
          <a:prstGeom prst="straightConnector1">
            <a:avLst/>
          </a:prstGeom>
          <a:noFill/>
          <a:ln w="19050" cap="flat" cmpd="sng">
            <a:solidFill>
              <a:srgbClr val="F4B740"/>
            </a:solidFill>
            <a:prstDash val="solid"/>
            <a:round/>
            <a:headEnd type="none" w="sm" len="sm"/>
            <a:tailEnd type="none" w="sm" len="sm"/>
          </a:ln>
        </p:spPr>
      </p:cxnSp>
      <p:sp>
        <p:nvSpPr>
          <p:cNvPr id="43" name="Google Shape;43;p3"/>
          <p:cNvSpPr/>
          <p:nvPr/>
        </p:nvSpPr>
        <p:spPr>
          <a:xfrm>
            <a:off x="2696589" y="53874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3"/>
          <p:cNvCxnSpPr/>
          <p:nvPr/>
        </p:nvCxnSpPr>
        <p:spPr>
          <a:xfrm rot="10800000" flipH="1">
            <a:off x="2466123" y="858932"/>
            <a:ext cx="698305" cy="698305"/>
          </a:xfrm>
          <a:prstGeom prst="straightConnector1">
            <a:avLst/>
          </a:prstGeom>
          <a:noFill/>
          <a:ln w="19050" cap="flat" cmpd="sng">
            <a:solidFill>
              <a:srgbClr val="F4B740"/>
            </a:solidFill>
            <a:prstDash val="solid"/>
            <a:round/>
            <a:headEnd type="none" w="sm" len="sm"/>
            <a:tailEnd type="none" w="sm" len="sm"/>
          </a:ln>
        </p:spPr>
      </p:cxnSp>
      <p:sp>
        <p:nvSpPr>
          <p:cNvPr id="45" name="Google Shape;45;p3"/>
          <p:cNvSpPr/>
          <p:nvPr/>
        </p:nvSpPr>
        <p:spPr>
          <a:xfrm>
            <a:off x="3141568" y="83607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 name="Google Shape;46;p3"/>
          <p:cNvCxnSpPr/>
          <p:nvPr/>
        </p:nvCxnSpPr>
        <p:spPr>
          <a:xfrm rot="10800000" flipH="1">
            <a:off x="2549374" y="1303911"/>
            <a:ext cx="912379" cy="377920"/>
          </a:xfrm>
          <a:prstGeom prst="straightConnector1">
            <a:avLst/>
          </a:prstGeom>
          <a:noFill/>
          <a:ln w="19050" cap="flat" cmpd="sng">
            <a:solidFill>
              <a:srgbClr val="F4B740"/>
            </a:solidFill>
            <a:prstDash val="solid"/>
            <a:round/>
            <a:headEnd type="none" w="sm" len="sm"/>
            <a:tailEnd type="none" w="sm" len="sm"/>
          </a:ln>
        </p:spPr>
      </p:cxnSp>
      <p:sp>
        <p:nvSpPr>
          <p:cNvPr id="47" name="Google Shape;47;p3"/>
          <p:cNvSpPr/>
          <p:nvPr/>
        </p:nvSpPr>
        <p:spPr>
          <a:xfrm>
            <a:off x="3438893" y="128105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 name="Google Shape;48;p3"/>
          <p:cNvCxnSpPr/>
          <p:nvPr/>
        </p:nvCxnSpPr>
        <p:spPr>
          <a:xfrm>
            <a:off x="10402214" y="2194560"/>
            <a:ext cx="1119226" cy="0"/>
          </a:xfrm>
          <a:prstGeom prst="straightConnector1">
            <a:avLst/>
          </a:prstGeom>
          <a:noFill/>
          <a:ln w="19050" cap="flat" cmpd="sng">
            <a:solidFill>
              <a:srgbClr val="C8332F"/>
            </a:solidFill>
            <a:prstDash val="solid"/>
            <a:round/>
            <a:headEnd type="none" w="sm" len="sm"/>
            <a:tailEnd type="none" w="sm" len="sm"/>
          </a:ln>
        </p:spPr>
      </p:cxnSp>
      <p:sp>
        <p:nvSpPr>
          <p:cNvPr id="49" name="Google Shape;49;p3"/>
          <p:cNvSpPr/>
          <p:nvPr/>
        </p:nvSpPr>
        <p:spPr>
          <a:xfrm>
            <a:off x="11498580" y="217170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Google Shape;50;p3"/>
          <p:cNvCxnSpPr/>
          <p:nvPr/>
        </p:nvCxnSpPr>
        <p:spPr>
          <a:xfrm>
            <a:off x="10369083" y="2361125"/>
            <a:ext cx="1034030" cy="428309"/>
          </a:xfrm>
          <a:prstGeom prst="straightConnector1">
            <a:avLst/>
          </a:prstGeom>
          <a:noFill/>
          <a:ln w="19050" cap="flat" cmpd="sng">
            <a:solidFill>
              <a:srgbClr val="C8332F"/>
            </a:solidFill>
            <a:prstDash val="solid"/>
            <a:round/>
            <a:headEnd type="none" w="sm" len="sm"/>
            <a:tailEnd type="none" w="sm" len="sm"/>
          </a:ln>
        </p:spPr>
      </p:cxnSp>
      <p:sp>
        <p:nvSpPr>
          <p:cNvPr id="51" name="Google Shape;51;p3"/>
          <p:cNvSpPr/>
          <p:nvPr/>
        </p:nvSpPr>
        <p:spPr>
          <a:xfrm>
            <a:off x="11380252" y="2766574"/>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2" name="Google Shape;52;p3"/>
          <p:cNvCxnSpPr/>
          <p:nvPr/>
        </p:nvCxnSpPr>
        <p:spPr>
          <a:xfrm>
            <a:off x="10274731" y="2502331"/>
            <a:ext cx="791412" cy="791412"/>
          </a:xfrm>
          <a:prstGeom prst="straightConnector1">
            <a:avLst/>
          </a:prstGeom>
          <a:noFill/>
          <a:ln w="19050" cap="flat" cmpd="sng">
            <a:solidFill>
              <a:srgbClr val="C8332F"/>
            </a:solidFill>
            <a:prstDash val="solid"/>
            <a:round/>
            <a:headEnd type="none" w="sm" len="sm"/>
            <a:tailEnd type="none" w="sm" len="sm"/>
          </a:ln>
        </p:spPr>
      </p:cxnSp>
      <p:sp>
        <p:nvSpPr>
          <p:cNvPr id="53" name="Google Shape;53;p3"/>
          <p:cNvSpPr/>
          <p:nvPr/>
        </p:nvSpPr>
        <p:spPr>
          <a:xfrm>
            <a:off x="11043283" y="3270883"/>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 name="Google Shape;54;p3"/>
          <p:cNvCxnSpPr/>
          <p:nvPr/>
        </p:nvCxnSpPr>
        <p:spPr>
          <a:xfrm>
            <a:off x="10133525" y="2596683"/>
            <a:ext cx="428309" cy="1034030"/>
          </a:xfrm>
          <a:prstGeom prst="straightConnector1">
            <a:avLst/>
          </a:prstGeom>
          <a:noFill/>
          <a:ln w="19050" cap="flat" cmpd="sng">
            <a:solidFill>
              <a:srgbClr val="C8332F"/>
            </a:solidFill>
            <a:prstDash val="solid"/>
            <a:round/>
            <a:headEnd type="none" w="sm" len="sm"/>
            <a:tailEnd type="none" w="sm" len="sm"/>
          </a:ln>
        </p:spPr>
      </p:cxnSp>
      <p:sp>
        <p:nvSpPr>
          <p:cNvPr id="55" name="Google Shape;55;p3"/>
          <p:cNvSpPr/>
          <p:nvPr/>
        </p:nvSpPr>
        <p:spPr>
          <a:xfrm>
            <a:off x="10538974" y="3607852"/>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 name="Google Shape;56;p3"/>
          <p:cNvCxnSpPr/>
          <p:nvPr/>
        </p:nvCxnSpPr>
        <p:spPr>
          <a:xfrm>
            <a:off x="9966960" y="2629814"/>
            <a:ext cx="0" cy="1119226"/>
          </a:xfrm>
          <a:prstGeom prst="straightConnector1">
            <a:avLst/>
          </a:prstGeom>
          <a:noFill/>
          <a:ln w="19050" cap="flat" cmpd="sng">
            <a:solidFill>
              <a:srgbClr val="C8332F"/>
            </a:solidFill>
            <a:prstDash val="solid"/>
            <a:round/>
            <a:headEnd type="none" w="sm" len="sm"/>
            <a:tailEnd type="none" w="sm" len="sm"/>
          </a:ln>
        </p:spPr>
      </p:cxnSp>
      <p:sp>
        <p:nvSpPr>
          <p:cNvPr id="57" name="Google Shape;57;p3"/>
          <p:cNvSpPr/>
          <p:nvPr/>
        </p:nvSpPr>
        <p:spPr>
          <a:xfrm>
            <a:off x="9944100" y="372618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 name="Google Shape;58;p3"/>
          <p:cNvCxnSpPr/>
          <p:nvPr/>
        </p:nvCxnSpPr>
        <p:spPr>
          <a:xfrm flipH="1">
            <a:off x="9372086" y="2596683"/>
            <a:ext cx="428309" cy="1034030"/>
          </a:xfrm>
          <a:prstGeom prst="straightConnector1">
            <a:avLst/>
          </a:prstGeom>
          <a:noFill/>
          <a:ln w="19050" cap="flat" cmpd="sng">
            <a:solidFill>
              <a:srgbClr val="C8332F"/>
            </a:solidFill>
            <a:prstDash val="solid"/>
            <a:round/>
            <a:headEnd type="none" w="sm" len="sm"/>
            <a:tailEnd type="none" w="sm" len="sm"/>
          </a:ln>
        </p:spPr>
      </p:cxnSp>
      <p:sp>
        <p:nvSpPr>
          <p:cNvPr id="59" name="Google Shape;59;p3"/>
          <p:cNvSpPr/>
          <p:nvPr/>
        </p:nvSpPr>
        <p:spPr>
          <a:xfrm>
            <a:off x="9349226" y="3607852"/>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 name="Google Shape;60;p3"/>
          <p:cNvCxnSpPr/>
          <p:nvPr/>
        </p:nvCxnSpPr>
        <p:spPr>
          <a:xfrm flipH="1">
            <a:off x="8867777" y="2502331"/>
            <a:ext cx="791412" cy="791412"/>
          </a:xfrm>
          <a:prstGeom prst="straightConnector1">
            <a:avLst/>
          </a:prstGeom>
          <a:noFill/>
          <a:ln w="19050" cap="flat" cmpd="sng">
            <a:solidFill>
              <a:srgbClr val="C8332F"/>
            </a:solidFill>
            <a:prstDash val="solid"/>
            <a:round/>
            <a:headEnd type="none" w="sm" len="sm"/>
            <a:tailEnd type="none" w="sm" len="sm"/>
          </a:ln>
        </p:spPr>
      </p:cxnSp>
      <p:sp>
        <p:nvSpPr>
          <p:cNvPr id="61" name="Google Shape;61;p3"/>
          <p:cNvSpPr/>
          <p:nvPr/>
        </p:nvSpPr>
        <p:spPr>
          <a:xfrm>
            <a:off x="8844917" y="3270883"/>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2" name="Google Shape;62;p3"/>
          <p:cNvCxnSpPr/>
          <p:nvPr/>
        </p:nvCxnSpPr>
        <p:spPr>
          <a:xfrm flipH="1">
            <a:off x="8530808" y="2361125"/>
            <a:ext cx="1034030" cy="428309"/>
          </a:xfrm>
          <a:prstGeom prst="straightConnector1">
            <a:avLst/>
          </a:prstGeom>
          <a:noFill/>
          <a:ln w="19050" cap="flat" cmpd="sng">
            <a:solidFill>
              <a:srgbClr val="C8332F"/>
            </a:solidFill>
            <a:prstDash val="solid"/>
            <a:round/>
            <a:headEnd type="none" w="sm" len="sm"/>
            <a:tailEnd type="none" w="sm" len="sm"/>
          </a:ln>
        </p:spPr>
      </p:cxnSp>
      <p:sp>
        <p:nvSpPr>
          <p:cNvPr id="63" name="Google Shape;63;p3"/>
          <p:cNvSpPr/>
          <p:nvPr/>
        </p:nvSpPr>
        <p:spPr>
          <a:xfrm>
            <a:off x="8507948" y="2766574"/>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4" name="Google Shape;64;p3"/>
          <p:cNvCxnSpPr/>
          <p:nvPr/>
        </p:nvCxnSpPr>
        <p:spPr>
          <a:xfrm rot="10800000">
            <a:off x="8412480" y="2194560"/>
            <a:ext cx="1119226" cy="0"/>
          </a:xfrm>
          <a:prstGeom prst="straightConnector1">
            <a:avLst/>
          </a:prstGeom>
          <a:noFill/>
          <a:ln w="19050" cap="flat" cmpd="sng">
            <a:solidFill>
              <a:srgbClr val="C8332F"/>
            </a:solidFill>
            <a:prstDash val="solid"/>
            <a:round/>
            <a:headEnd type="none" w="sm" len="sm"/>
            <a:tailEnd type="none" w="sm" len="sm"/>
          </a:ln>
        </p:spPr>
      </p:cxnSp>
      <p:sp>
        <p:nvSpPr>
          <p:cNvPr id="65" name="Google Shape;65;p3"/>
          <p:cNvSpPr/>
          <p:nvPr/>
        </p:nvSpPr>
        <p:spPr>
          <a:xfrm>
            <a:off x="8389620" y="217170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6" name="Google Shape;66;p3"/>
          <p:cNvCxnSpPr/>
          <p:nvPr/>
        </p:nvCxnSpPr>
        <p:spPr>
          <a:xfrm rot="10800000">
            <a:off x="8530808" y="1599686"/>
            <a:ext cx="1034030" cy="428309"/>
          </a:xfrm>
          <a:prstGeom prst="straightConnector1">
            <a:avLst/>
          </a:prstGeom>
          <a:noFill/>
          <a:ln w="19050" cap="flat" cmpd="sng">
            <a:solidFill>
              <a:srgbClr val="C8332F"/>
            </a:solidFill>
            <a:prstDash val="solid"/>
            <a:round/>
            <a:headEnd type="none" w="sm" len="sm"/>
            <a:tailEnd type="none" w="sm" len="sm"/>
          </a:ln>
        </p:spPr>
      </p:cxnSp>
      <p:sp>
        <p:nvSpPr>
          <p:cNvPr id="67" name="Google Shape;67;p3"/>
          <p:cNvSpPr/>
          <p:nvPr/>
        </p:nvSpPr>
        <p:spPr>
          <a:xfrm>
            <a:off x="8507948" y="1576826"/>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 name="Google Shape;68;p3"/>
          <p:cNvCxnSpPr/>
          <p:nvPr/>
        </p:nvCxnSpPr>
        <p:spPr>
          <a:xfrm rot="10800000">
            <a:off x="8867777" y="1095377"/>
            <a:ext cx="791412" cy="791412"/>
          </a:xfrm>
          <a:prstGeom prst="straightConnector1">
            <a:avLst/>
          </a:prstGeom>
          <a:noFill/>
          <a:ln w="19050" cap="flat" cmpd="sng">
            <a:solidFill>
              <a:srgbClr val="C8332F"/>
            </a:solidFill>
            <a:prstDash val="solid"/>
            <a:round/>
            <a:headEnd type="none" w="sm" len="sm"/>
            <a:tailEnd type="none" w="sm" len="sm"/>
          </a:ln>
        </p:spPr>
      </p:cxnSp>
      <p:sp>
        <p:nvSpPr>
          <p:cNvPr id="69" name="Google Shape;69;p3"/>
          <p:cNvSpPr/>
          <p:nvPr/>
        </p:nvSpPr>
        <p:spPr>
          <a:xfrm>
            <a:off x="8844917" y="1072517"/>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0" name="Google Shape;70;p3"/>
          <p:cNvCxnSpPr/>
          <p:nvPr/>
        </p:nvCxnSpPr>
        <p:spPr>
          <a:xfrm rot="10800000">
            <a:off x="9372086" y="758408"/>
            <a:ext cx="428309" cy="1034030"/>
          </a:xfrm>
          <a:prstGeom prst="straightConnector1">
            <a:avLst/>
          </a:prstGeom>
          <a:noFill/>
          <a:ln w="19050" cap="flat" cmpd="sng">
            <a:solidFill>
              <a:srgbClr val="C8332F"/>
            </a:solidFill>
            <a:prstDash val="solid"/>
            <a:round/>
            <a:headEnd type="none" w="sm" len="sm"/>
            <a:tailEnd type="none" w="sm" len="sm"/>
          </a:ln>
        </p:spPr>
      </p:cxnSp>
      <p:sp>
        <p:nvSpPr>
          <p:cNvPr id="71" name="Google Shape;71;p3"/>
          <p:cNvSpPr/>
          <p:nvPr/>
        </p:nvSpPr>
        <p:spPr>
          <a:xfrm>
            <a:off x="9349226" y="735548"/>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 name="Google Shape;72;p3"/>
          <p:cNvCxnSpPr/>
          <p:nvPr/>
        </p:nvCxnSpPr>
        <p:spPr>
          <a:xfrm rot="10800000">
            <a:off x="9966960" y="640080"/>
            <a:ext cx="0" cy="1119226"/>
          </a:xfrm>
          <a:prstGeom prst="straightConnector1">
            <a:avLst/>
          </a:prstGeom>
          <a:noFill/>
          <a:ln w="19050" cap="flat" cmpd="sng">
            <a:solidFill>
              <a:srgbClr val="C8332F"/>
            </a:solidFill>
            <a:prstDash val="solid"/>
            <a:round/>
            <a:headEnd type="none" w="sm" len="sm"/>
            <a:tailEnd type="none" w="sm" len="sm"/>
          </a:ln>
        </p:spPr>
      </p:cxnSp>
      <p:sp>
        <p:nvSpPr>
          <p:cNvPr id="73" name="Google Shape;73;p3"/>
          <p:cNvSpPr/>
          <p:nvPr/>
        </p:nvSpPr>
        <p:spPr>
          <a:xfrm>
            <a:off x="9944100" y="61722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4" name="Google Shape;74;p3"/>
          <p:cNvCxnSpPr/>
          <p:nvPr/>
        </p:nvCxnSpPr>
        <p:spPr>
          <a:xfrm rot="10800000" flipH="1">
            <a:off x="10133525" y="758408"/>
            <a:ext cx="428309" cy="1034030"/>
          </a:xfrm>
          <a:prstGeom prst="straightConnector1">
            <a:avLst/>
          </a:prstGeom>
          <a:noFill/>
          <a:ln w="19050" cap="flat" cmpd="sng">
            <a:solidFill>
              <a:srgbClr val="C8332F"/>
            </a:solidFill>
            <a:prstDash val="solid"/>
            <a:round/>
            <a:headEnd type="none" w="sm" len="sm"/>
            <a:tailEnd type="none" w="sm" len="sm"/>
          </a:ln>
        </p:spPr>
      </p:cxnSp>
      <p:sp>
        <p:nvSpPr>
          <p:cNvPr id="75" name="Google Shape;75;p3"/>
          <p:cNvSpPr/>
          <p:nvPr/>
        </p:nvSpPr>
        <p:spPr>
          <a:xfrm>
            <a:off x="10538974" y="735548"/>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6" name="Google Shape;76;p3"/>
          <p:cNvCxnSpPr/>
          <p:nvPr/>
        </p:nvCxnSpPr>
        <p:spPr>
          <a:xfrm rot="10800000" flipH="1">
            <a:off x="10274731" y="1095377"/>
            <a:ext cx="791412" cy="791412"/>
          </a:xfrm>
          <a:prstGeom prst="straightConnector1">
            <a:avLst/>
          </a:prstGeom>
          <a:noFill/>
          <a:ln w="19050" cap="flat" cmpd="sng">
            <a:solidFill>
              <a:srgbClr val="C8332F"/>
            </a:solidFill>
            <a:prstDash val="solid"/>
            <a:round/>
            <a:headEnd type="none" w="sm" len="sm"/>
            <a:tailEnd type="none" w="sm" len="sm"/>
          </a:ln>
        </p:spPr>
      </p:cxnSp>
      <p:sp>
        <p:nvSpPr>
          <p:cNvPr id="77" name="Google Shape;77;p3"/>
          <p:cNvSpPr/>
          <p:nvPr/>
        </p:nvSpPr>
        <p:spPr>
          <a:xfrm>
            <a:off x="11043283" y="1072517"/>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8" name="Google Shape;78;p3"/>
          <p:cNvCxnSpPr/>
          <p:nvPr/>
        </p:nvCxnSpPr>
        <p:spPr>
          <a:xfrm rot="10800000" flipH="1">
            <a:off x="10369083" y="1599686"/>
            <a:ext cx="1034030" cy="428309"/>
          </a:xfrm>
          <a:prstGeom prst="straightConnector1">
            <a:avLst/>
          </a:prstGeom>
          <a:noFill/>
          <a:ln w="19050" cap="flat" cmpd="sng">
            <a:solidFill>
              <a:srgbClr val="C8332F"/>
            </a:solidFill>
            <a:prstDash val="solid"/>
            <a:round/>
            <a:headEnd type="none" w="sm" len="sm"/>
            <a:tailEnd type="none" w="sm" len="sm"/>
          </a:ln>
        </p:spPr>
      </p:cxnSp>
      <p:sp>
        <p:nvSpPr>
          <p:cNvPr id="79" name="Google Shape;79;p3"/>
          <p:cNvSpPr/>
          <p:nvPr/>
        </p:nvSpPr>
        <p:spPr>
          <a:xfrm>
            <a:off x="11380252" y="1576826"/>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0" name="Google Shape;80;p3"/>
          <p:cNvCxnSpPr/>
          <p:nvPr/>
        </p:nvCxnSpPr>
        <p:spPr>
          <a:xfrm>
            <a:off x="10563149" y="5120640"/>
            <a:ext cx="592531" cy="0"/>
          </a:xfrm>
          <a:prstGeom prst="straightConnector1">
            <a:avLst/>
          </a:prstGeom>
          <a:noFill/>
          <a:ln w="15875" cap="flat" cmpd="sng">
            <a:solidFill>
              <a:srgbClr val="F4B740">
                <a:alpha val="80000"/>
              </a:srgbClr>
            </a:solidFill>
            <a:prstDash val="solid"/>
            <a:round/>
            <a:headEnd type="none" w="sm" len="sm"/>
            <a:tailEnd type="none" w="sm" len="sm"/>
          </a:ln>
        </p:spPr>
      </p:cxnSp>
      <p:sp>
        <p:nvSpPr>
          <p:cNvPr id="81" name="Google Shape;81;p3"/>
          <p:cNvSpPr/>
          <p:nvPr/>
        </p:nvSpPr>
        <p:spPr>
          <a:xfrm>
            <a:off x="11132820" y="50977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2" name="Google Shape;82;p3"/>
          <p:cNvCxnSpPr/>
          <p:nvPr/>
        </p:nvCxnSpPr>
        <p:spPr>
          <a:xfrm>
            <a:off x="10532277" y="5235854"/>
            <a:ext cx="513147" cy="296266"/>
          </a:xfrm>
          <a:prstGeom prst="straightConnector1">
            <a:avLst/>
          </a:prstGeom>
          <a:noFill/>
          <a:ln w="15875" cap="flat" cmpd="sng">
            <a:solidFill>
              <a:srgbClr val="F4B740">
                <a:alpha val="80000"/>
              </a:srgbClr>
            </a:solidFill>
            <a:prstDash val="solid"/>
            <a:round/>
            <a:headEnd type="none" w="sm" len="sm"/>
            <a:tailEnd type="none" w="sm" len="sm"/>
          </a:ln>
        </p:spPr>
      </p:cxnSp>
      <p:sp>
        <p:nvSpPr>
          <p:cNvPr id="83" name="Google Shape;83;p3"/>
          <p:cNvSpPr/>
          <p:nvPr/>
        </p:nvSpPr>
        <p:spPr>
          <a:xfrm>
            <a:off x="11022564" y="55092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4" name="Google Shape;84;p3"/>
          <p:cNvCxnSpPr/>
          <p:nvPr/>
        </p:nvCxnSpPr>
        <p:spPr>
          <a:xfrm>
            <a:off x="10447934" y="5320197"/>
            <a:ext cx="296266" cy="513147"/>
          </a:xfrm>
          <a:prstGeom prst="straightConnector1">
            <a:avLst/>
          </a:prstGeom>
          <a:noFill/>
          <a:ln w="15875" cap="flat" cmpd="sng">
            <a:solidFill>
              <a:srgbClr val="F4B740">
                <a:alpha val="80000"/>
              </a:srgbClr>
            </a:solidFill>
            <a:prstDash val="solid"/>
            <a:round/>
            <a:headEnd type="none" w="sm" len="sm"/>
            <a:tailEnd type="none" w="sm" len="sm"/>
          </a:ln>
        </p:spPr>
      </p:cxnSp>
      <p:sp>
        <p:nvSpPr>
          <p:cNvPr id="85" name="Google Shape;85;p3"/>
          <p:cNvSpPr/>
          <p:nvPr/>
        </p:nvSpPr>
        <p:spPr>
          <a:xfrm>
            <a:off x="10721340" y="581048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 name="Google Shape;86;p3"/>
          <p:cNvCxnSpPr/>
          <p:nvPr/>
        </p:nvCxnSpPr>
        <p:spPr>
          <a:xfrm>
            <a:off x="10332720" y="5351069"/>
            <a:ext cx="0" cy="592531"/>
          </a:xfrm>
          <a:prstGeom prst="straightConnector1">
            <a:avLst/>
          </a:prstGeom>
          <a:noFill/>
          <a:ln w="15875" cap="flat" cmpd="sng">
            <a:solidFill>
              <a:srgbClr val="F4B740">
                <a:alpha val="80000"/>
              </a:srgbClr>
            </a:solidFill>
            <a:prstDash val="solid"/>
            <a:round/>
            <a:headEnd type="none" w="sm" len="sm"/>
            <a:tailEnd type="none" w="sm" len="sm"/>
          </a:ln>
        </p:spPr>
      </p:cxnSp>
      <p:sp>
        <p:nvSpPr>
          <p:cNvPr id="87" name="Google Shape;87;p3"/>
          <p:cNvSpPr/>
          <p:nvPr/>
        </p:nvSpPr>
        <p:spPr>
          <a:xfrm>
            <a:off x="10309860" y="59207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8" name="Google Shape;88;p3"/>
          <p:cNvCxnSpPr/>
          <p:nvPr/>
        </p:nvCxnSpPr>
        <p:spPr>
          <a:xfrm flipH="1">
            <a:off x="9921240" y="5320197"/>
            <a:ext cx="296266" cy="513147"/>
          </a:xfrm>
          <a:prstGeom prst="straightConnector1">
            <a:avLst/>
          </a:prstGeom>
          <a:noFill/>
          <a:ln w="15875" cap="flat" cmpd="sng">
            <a:solidFill>
              <a:srgbClr val="F4B740">
                <a:alpha val="80000"/>
              </a:srgbClr>
            </a:solidFill>
            <a:prstDash val="solid"/>
            <a:round/>
            <a:headEnd type="none" w="sm" len="sm"/>
            <a:tailEnd type="none" w="sm" len="sm"/>
          </a:ln>
        </p:spPr>
      </p:cxnSp>
      <p:sp>
        <p:nvSpPr>
          <p:cNvPr id="89" name="Google Shape;89;p3"/>
          <p:cNvSpPr/>
          <p:nvPr/>
        </p:nvSpPr>
        <p:spPr>
          <a:xfrm>
            <a:off x="9898380" y="581048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0" name="Google Shape;90;p3"/>
          <p:cNvCxnSpPr/>
          <p:nvPr/>
        </p:nvCxnSpPr>
        <p:spPr>
          <a:xfrm flipH="1">
            <a:off x="9620016" y="5235854"/>
            <a:ext cx="513147" cy="296266"/>
          </a:xfrm>
          <a:prstGeom prst="straightConnector1">
            <a:avLst/>
          </a:prstGeom>
          <a:noFill/>
          <a:ln w="15875" cap="flat" cmpd="sng">
            <a:solidFill>
              <a:srgbClr val="F4B740">
                <a:alpha val="80000"/>
              </a:srgbClr>
            </a:solidFill>
            <a:prstDash val="solid"/>
            <a:round/>
            <a:headEnd type="none" w="sm" len="sm"/>
            <a:tailEnd type="none" w="sm" len="sm"/>
          </a:ln>
        </p:spPr>
      </p:cxnSp>
      <p:sp>
        <p:nvSpPr>
          <p:cNvPr id="91" name="Google Shape;91;p3"/>
          <p:cNvSpPr/>
          <p:nvPr/>
        </p:nvSpPr>
        <p:spPr>
          <a:xfrm>
            <a:off x="9597156" y="55092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2" name="Google Shape;92;p3"/>
          <p:cNvCxnSpPr/>
          <p:nvPr/>
        </p:nvCxnSpPr>
        <p:spPr>
          <a:xfrm rot="10800000">
            <a:off x="9509760" y="5120640"/>
            <a:ext cx="592531" cy="0"/>
          </a:xfrm>
          <a:prstGeom prst="straightConnector1">
            <a:avLst/>
          </a:prstGeom>
          <a:noFill/>
          <a:ln w="15875" cap="flat" cmpd="sng">
            <a:solidFill>
              <a:srgbClr val="F4B740">
                <a:alpha val="80000"/>
              </a:srgbClr>
            </a:solidFill>
            <a:prstDash val="solid"/>
            <a:round/>
            <a:headEnd type="none" w="sm" len="sm"/>
            <a:tailEnd type="none" w="sm" len="sm"/>
          </a:ln>
        </p:spPr>
      </p:cxnSp>
      <p:sp>
        <p:nvSpPr>
          <p:cNvPr id="93" name="Google Shape;93;p3"/>
          <p:cNvSpPr/>
          <p:nvPr/>
        </p:nvSpPr>
        <p:spPr>
          <a:xfrm>
            <a:off x="9486900" y="50977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4" name="Google Shape;94;p3"/>
          <p:cNvCxnSpPr/>
          <p:nvPr/>
        </p:nvCxnSpPr>
        <p:spPr>
          <a:xfrm rot="10800000">
            <a:off x="9620016" y="4709160"/>
            <a:ext cx="513147" cy="296266"/>
          </a:xfrm>
          <a:prstGeom prst="straightConnector1">
            <a:avLst/>
          </a:prstGeom>
          <a:noFill/>
          <a:ln w="15875" cap="flat" cmpd="sng">
            <a:solidFill>
              <a:srgbClr val="F4B740">
                <a:alpha val="80000"/>
              </a:srgbClr>
            </a:solidFill>
            <a:prstDash val="solid"/>
            <a:round/>
            <a:headEnd type="none" w="sm" len="sm"/>
            <a:tailEnd type="none" w="sm" len="sm"/>
          </a:ln>
        </p:spPr>
      </p:cxnSp>
      <p:sp>
        <p:nvSpPr>
          <p:cNvPr id="95" name="Google Shape;95;p3"/>
          <p:cNvSpPr/>
          <p:nvPr/>
        </p:nvSpPr>
        <p:spPr>
          <a:xfrm>
            <a:off x="9597156" y="4686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6" name="Google Shape;96;p3"/>
          <p:cNvCxnSpPr/>
          <p:nvPr/>
        </p:nvCxnSpPr>
        <p:spPr>
          <a:xfrm rot="10800000">
            <a:off x="9921240" y="4407936"/>
            <a:ext cx="296266" cy="513147"/>
          </a:xfrm>
          <a:prstGeom prst="straightConnector1">
            <a:avLst/>
          </a:prstGeom>
          <a:noFill/>
          <a:ln w="15875" cap="flat" cmpd="sng">
            <a:solidFill>
              <a:srgbClr val="F4B740">
                <a:alpha val="80000"/>
              </a:srgbClr>
            </a:solidFill>
            <a:prstDash val="solid"/>
            <a:round/>
            <a:headEnd type="none" w="sm" len="sm"/>
            <a:tailEnd type="none" w="sm" len="sm"/>
          </a:ln>
        </p:spPr>
      </p:cxnSp>
      <p:sp>
        <p:nvSpPr>
          <p:cNvPr id="97" name="Google Shape;97;p3"/>
          <p:cNvSpPr/>
          <p:nvPr/>
        </p:nvSpPr>
        <p:spPr>
          <a:xfrm>
            <a:off x="9898380" y="438507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8" name="Google Shape;98;p3"/>
          <p:cNvCxnSpPr/>
          <p:nvPr/>
        </p:nvCxnSpPr>
        <p:spPr>
          <a:xfrm rot="10800000">
            <a:off x="10332720" y="4297680"/>
            <a:ext cx="0" cy="592531"/>
          </a:xfrm>
          <a:prstGeom prst="straightConnector1">
            <a:avLst/>
          </a:prstGeom>
          <a:noFill/>
          <a:ln w="15875" cap="flat" cmpd="sng">
            <a:solidFill>
              <a:srgbClr val="F4B740">
                <a:alpha val="80000"/>
              </a:srgbClr>
            </a:solidFill>
            <a:prstDash val="solid"/>
            <a:round/>
            <a:headEnd type="none" w="sm" len="sm"/>
            <a:tailEnd type="none" w="sm" len="sm"/>
          </a:ln>
        </p:spPr>
      </p:cxnSp>
      <p:sp>
        <p:nvSpPr>
          <p:cNvPr id="99" name="Google Shape;99;p3"/>
          <p:cNvSpPr/>
          <p:nvPr/>
        </p:nvSpPr>
        <p:spPr>
          <a:xfrm>
            <a:off x="10309860" y="42748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0" name="Google Shape;100;p3"/>
          <p:cNvCxnSpPr/>
          <p:nvPr/>
        </p:nvCxnSpPr>
        <p:spPr>
          <a:xfrm rot="10800000" flipH="1">
            <a:off x="10447934" y="4407936"/>
            <a:ext cx="296266" cy="513147"/>
          </a:xfrm>
          <a:prstGeom prst="straightConnector1">
            <a:avLst/>
          </a:prstGeom>
          <a:noFill/>
          <a:ln w="15875" cap="flat" cmpd="sng">
            <a:solidFill>
              <a:srgbClr val="F4B740">
                <a:alpha val="80000"/>
              </a:srgbClr>
            </a:solidFill>
            <a:prstDash val="solid"/>
            <a:round/>
            <a:headEnd type="none" w="sm" len="sm"/>
            <a:tailEnd type="none" w="sm" len="sm"/>
          </a:ln>
        </p:spPr>
      </p:cxnSp>
      <p:sp>
        <p:nvSpPr>
          <p:cNvPr id="101" name="Google Shape;101;p3"/>
          <p:cNvSpPr/>
          <p:nvPr/>
        </p:nvSpPr>
        <p:spPr>
          <a:xfrm>
            <a:off x="10721340" y="438507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2" name="Google Shape;102;p3"/>
          <p:cNvCxnSpPr/>
          <p:nvPr/>
        </p:nvCxnSpPr>
        <p:spPr>
          <a:xfrm rot="10800000" flipH="1">
            <a:off x="10532277" y="4709160"/>
            <a:ext cx="513147" cy="296266"/>
          </a:xfrm>
          <a:prstGeom prst="straightConnector1">
            <a:avLst/>
          </a:prstGeom>
          <a:noFill/>
          <a:ln w="15875" cap="flat" cmpd="sng">
            <a:solidFill>
              <a:srgbClr val="F4B740">
                <a:alpha val="80000"/>
              </a:srgbClr>
            </a:solidFill>
            <a:prstDash val="solid"/>
            <a:round/>
            <a:headEnd type="none" w="sm" len="sm"/>
            <a:tailEnd type="none" w="sm" len="sm"/>
          </a:ln>
        </p:spPr>
      </p:cxnSp>
      <p:sp>
        <p:nvSpPr>
          <p:cNvPr id="103" name="Google Shape;103;p3"/>
          <p:cNvSpPr/>
          <p:nvPr/>
        </p:nvSpPr>
        <p:spPr>
          <a:xfrm>
            <a:off x="11022564" y="4686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4" name="Google Shape;104;p3"/>
          <p:cNvCxnSpPr/>
          <p:nvPr/>
        </p:nvCxnSpPr>
        <p:spPr>
          <a:xfrm>
            <a:off x="1810512" y="5212080"/>
            <a:ext cx="658368" cy="0"/>
          </a:xfrm>
          <a:prstGeom prst="straightConnector1">
            <a:avLst/>
          </a:prstGeom>
          <a:noFill/>
          <a:ln w="12700" cap="flat" cmpd="sng">
            <a:solidFill>
              <a:srgbClr val="FFFFFF">
                <a:alpha val="60000"/>
              </a:srgbClr>
            </a:solidFill>
            <a:prstDash val="solid"/>
            <a:round/>
            <a:headEnd type="none" w="sm" len="sm"/>
            <a:tailEnd type="none" w="sm" len="sm"/>
          </a:ln>
        </p:spPr>
      </p:cxnSp>
      <p:sp>
        <p:nvSpPr>
          <p:cNvPr id="105" name="Google Shape;105;p3"/>
          <p:cNvSpPr/>
          <p:nvPr/>
        </p:nvSpPr>
        <p:spPr>
          <a:xfrm>
            <a:off x="2446020" y="51892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6" name="Google Shape;106;p3"/>
          <p:cNvCxnSpPr/>
          <p:nvPr/>
        </p:nvCxnSpPr>
        <p:spPr>
          <a:xfrm>
            <a:off x="1776210" y="5340096"/>
            <a:ext cx="570163" cy="329184"/>
          </a:xfrm>
          <a:prstGeom prst="straightConnector1">
            <a:avLst/>
          </a:prstGeom>
          <a:noFill/>
          <a:ln w="12700" cap="flat" cmpd="sng">
            <a:solidFill>
              <a:srgbClr val="FFFFFF">
                <a:alpha val="60000"/>
              </a:srgbClr>
            </a:solidFill>
            <a:prstDash val="solid"/>
            <a:round/>
            <a:headEnd type="none" w="sm" len="sm"/>
            <a:tailEnd type="none" w="sm" len="sm"/>
          </a:ln>
        </p:spPr>
      </p:cxnSp>
      <p:sp>
        <p:nvSpPr>
          <p:cNvPr id="107" name="Google Shape;107;p3"/>
          <p:cNvSpPr/>
          <p:nvPr/>
        </p:nvSpPr>
        <p:spPr>
          <a:xfrm>
            <a:off x="2323514" y="56464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8" name="Google Shape;108;p3"/>
          <p:cNvCxnSpPr/>
          <p:nvPr/>
        </p:nvCxnSpPr>
        <p:spPr>
          <a:xfrm>
            <a:off x="1682496" y="5433810"/>
            <a:ext cx="329184" cy="570163"/>
          </a:xfrm>
          <a:prstGeom prst="straightConnector1">
            <a:avLst/>
          </a:prstGeom>
          <a:noFill/>
          <a:ln w="12700" cap="flat" cmpd="sng">
            <a:solidFill>
              <a:srgbClr val="FFFFFF">
                <a:alpha val="60000"/>
              </a:srgbClr>
            </a:solidFill>
            <a:prstDash val="solid"/>
            <a:round/>
            <a:headEnd type="none" w="sm" len="sm"/>
            <a:tailEnd type="none" w="sm" len="sm"/>
          </a:ln>
        </p:spPr>
      </p:cxnSp>
      <p:sp>
        <p:nvSpPr>
          <p:cNvPr id="109" name="Google Shape;109;p3"/>
          <p:cNvSpPr/>
          <p:nvPr/>
        </p:nvSpPr>
        <p:spPr>
          <a:xfrm>
            <a:off x="1988820" y="5981114"/>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0" name="Google Shape;110;p3"/>
          <p:cNvCxnSpPr/>
          <p:nvPr/>
        </p:nvCxnSpPr>
        <p:spPr>
          <a:xfrm>
            <a:off x="1554480" y="5468112"/>
            <a:ext cx="0" cy="658368"/>
          </a:xfrm>
          <a:prstGeom prst="straightConnector1">
            <a:avLst/>
          </a:prstGeom>
          <a:noFill/>
          <a:ln w="12700" cap="flat" cmpd="sng">
            <a:solidFill>
              <a:srgbClr val="FFFFFF">
                <a:alpha val="60000"/>
              </a:srgbClr>
            </a:solidFill>
            <a:prstDash val="solid"/>
            <a:round/>
            <a:headEnd type="none" w="sm" len="sm"/>
            <a:tailEnd type="none" w="sm" len="sm"/>
          </a:ln>
        </p:spPr>
      </p:cxnSp>
      <p:sp>
        <p:nvSpPr>
          <p:cNvPr id="111" name="Google Shape;111;p3"/>
          <p:cNvSpPr/>
          <p:nvPr/>
        </p:nvSpPr>
        <p:spPr>
          <a:xfrm>
            <a:off x="1531620" y="61036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2" name="Google Shape;112;p3"/>
          <p:cNvCxnSpPr/>
          <p:nvPr/>
        </p:nvCxnSpPr>
        <p:spPr>
          <a:xfrm flipH="1">
            <a:off x="1097280" y="5433810"/>
            <a:ext cx="329184" cy="570163"/>
          </a:xfrm>
          <a:prstGeom prst="straightConnector1">
            <a:avLst/>
          </a:prstGeom>
          <a:noFill/>
          <a:ln w="12700" cap="flat" cmpd="sng">
            <a:solidFill>
              <a:srgbClr val="FFFFFF">
                <a:alpha val="60000"/>
              </a:srgbClr>
            </a:solidFill>
            <a:prstDash val="solid"/>
            <a:round/>
            <a:headEnd type="none" w="sm" len="sm"/>
            <a:tailEnd type="none" w="sm" len="sm"/>
          </a:ln>
        </p:spPr>
      </p:cxnSp>
      <p:sp>
        <p:nvSpPr>
          <p:cNvPr id="113" name="Google Shape;113;p3"/>
          <p:cNvSpPr/>
          <p:nvPr/>
        </p:nvSpPr>
        <p:spPr>
          <a:xfrm>
            <a:off x="1074420" y="5981114"/>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4" name="Google Shape;114;p3"/>
          <p:cNvCxnSpPr/>
          <p:nvPr/>
        </p:nvCxnSpPr>
        <p:spPr>
          <a:xfrm flipH="1">
            <a:off x="762586" y="5340096"/>
            <a:ext cx="570163" cy="329184"/>
          </a:xfrm>
          <a:prstGeom prst="straightConnector1">
            <a:avLst/>
          </a:prstGeom>
          <a:noFill/>
          <a:ln w="12700" cap="flat" cmpd="sng">
            <a:solidFill>
              <a:srgbClr val="FFFFFF">
                <a:alpha val="60000"/>
              </a:srgbClr>
            </a:solidFill>
            <a:prstDash val="solid"/>
            <a:round/>
            <a:headEnd type="none" w="sm" len="sm"/>
            <a:tailEnd type="none" w="sm" len="sm"/>
          </a:ln>
        </p:spPr>
      </p:cxnSp>
      <p:sp>
        <p:nvSpPr>
          <p:cNvPr id="115" name="Google Shape;115;p3"/>
          <p:cNvSpPr/>
          <p:nvPr/>
        </p:nvSpPr>
        <p:spPr>
          <a:xfrm>
            <a:off x="739726" y="56464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6" name="Google Shape;116;p3"/>
          <p:cNvCxnSpPr/>
          <p:nvPr/>
        </p:nvCxnSpPr>
        <p:spPr>
          <a:xfrm rot="10800000">
            <a:off x="640080" y="5212080"/>
            <a:ext cx="658368" cy="0"/>
          </a:xfrm>
          <a:prstGeom prst="straightConnector1">
            <a:avLst/>
          </a:prstGeom>
          <a:noFill/>
          <a:ln w="12700" cap="flat" cmpd="sng">
            <a:solidFill>
              <a:srgbClr val="FFFFFF">
                <a:alpha val="60000"/>
              </a:srgbClr>
            </a:solidFill>
            <a:prstDash val="solid"/>
            <a:round/>
            <a:headEnd type="none" w="sm" len="sm"/>
            <a:tailEnd type="none" w="sm" len="sm"/>
          </a:ln>
        </p:spPr>
      </p:cxnSp>
      <p:sp>
        <p:nvSpPr>
          <p:cNvPr id="117" name="Google Shape;117;p3"/>
          <p:cNvSpPr/>
          <p:nvPr/>
        </p:nvSpPr>
        <p:spPr>
          <a:xfrm>
            <a:off x="617220" y="51892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8" name="Google Shape;118;p3"/>
          <p:cNvCxnSpPr/>
          <p:nvPr/>
        </p:nvCxnSpPr>
        <p:spPr>
          <a:xfrm rot="10800000">
            <a:off x="762586" y="4754880"/>
            <a:ext cx="570163" cy="329184"/>
          </a:xfrm>
          <a:prstGeom prst="straightConnector1">
            <a:avLst/>
          </a:prstGeom>
          <a:noFill/>
          <a:ln w="12700" cap="flat" cmpd="sng">
            <a:solidFill>
              <a:srgbClr val="FFFFFF">
                <a:alpha val="60000"/>
              </a:srgbClr>
            </a:solidFill>
            <a:prstDash val="solid"/>
            <a:round/>
            <a:headEnd type="none" w="sm" len="sm"/>
            <a:tailEnd type="none" w="sm" len="sm"/>
          </a:ln>
        </p:spPr>
      </p:cxnSp>
      <p:sp>
        <p:nvSpPr>
          <p:cNvPr id="119" name="Google Shape;119;p3"/>
          <p:cNvSpPr/>
          <p:nvPr/>
        </p:nvSpPr>
        <p:spPr>
          <a:xfrm>
            <a:off x="739726" y="47320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0" name="Google Shape;120;p3"/>
          <p:cNvCxnSpPr/>
          <p:nvPr/>
        </p:nvCxnSpPr>
        <p:spPr>
          <a:xfrm rot="10800000">
            <a:off x="1097280" y="4420186"/>
            <a:ext cx="329184" cy="570163"/>
          </a:xfrm>
          <a:prstGeom prst="straightConnector1">
            <a:avLst/>
          </a:prstGeom>
          <a:noFill/>
          <a:ln w="12700" cap="flat" cmpd="sng">
            <a:solidFill>
              <a:srgbClr val="FFFFFF">
                <a:alpha val="60000"/>
              </a:srgbClr>
            </a:solidFill>
            <a:prstDash val="solid"/>
            <a:round/>
            <a:headEnd type="none" w="sm" len="sm"/>
            <a:tailEnd type="none" w="sm" len="sm"/>
          </a:ln>
        </p:spPr>
      </p:cxnSp>
      <p:sp>
        <p:nvSpPr>
          <p:cNvPr id="121" name="Google Shape;121;p3"/>
          <p:cNvSpPr/>
          <p:nvPr/>
        </p:nvSpPr>
        <p:spPr>
          <a:xfrm>
            <a:off x="1074420" y="4397326"/>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2" name="Google Shape;122;p3"/>
          <p:cNvCxnSpPr/>
          <p:nvPr/>
        </p:nvCxnSpPr>
        <p:spPr>
          <a:xfrm rot="10800000">
            <a:off x="1554480" y="4297680"/>
            <a:ext cx="0" cy="658368"/>
          </a:xfrm>
          <a:prstGeom prst="straightConnector1">
            <a:avLst/>
          </a:prstGeom>
          <a:noFill/>
          <a:ln w="12700" cap="flat" cmpd="sng">
            <a:solidFill>
              <a:srgbClr val="FFFFFF">
                <a:alpha val="60000"/>
              </a:srgbClr>
            </a:solidFill>
            <a:prstDash val="solid"/>
            <a:round/>
            <a:headEnd type="none" w="sm" len="sm"/>
            <a:tailEnd type="none" w="sm" len="sm"/>
          </a:ln>
        </p:spPr>
      </p:cxnSp>
      <p:sp>
        <p:nvSpPr>
          <p:cNvPr id="123" name="Google Shape;123;p3"/>
          <p:cNvSpPr/>
          <p:nvPr/>
        </p:nvSpPr>
        <p:spPr>
          <a:xfrm>
            <a:off x="1531620" y="42748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4" name="Google Shape;124;p3"/>
          <p:cNvCxnSpPr/>
          <p:nvPr/>
        </p:nvCxnSpPr>
        <p:spPr>
          <a:xfrm rot="10800000" flipH="1">
            <a:off x="1682496" y="4420186"/>
            <a:ext cx="329184" cy="570163"/>
          </a:xfrm>
          <a:prstGeom prst="straightConnector1">
            <a:avLst/>
          </a:prstGeom>
          <a:noFill/>
          <a:ln w="12700" cap="flat" cmpd="sng">
            <a:solidFill>
              <a:srgbClr val="FFFFFF">
                <a:alpha val="60000"/>
              </a:srgbClr>
            </a:solidFill>
            <a:prstDash val="solid"/>
            <a:round/>
            <a:headEnd type="none" w="sm" len="sm"/>
            <a:tailEnd type="none" w="sm" len="sm"/>
          </a:ln>
        </p:spPr>
      </p:cxnSp>
      <p:sp>
        <p:nvSpPr>
          <p:cNvPr id="125" name="Google Shape;125;p3"/>
          <p:cNvSpPr/>
          <p:nvPr/>
        </p:nvSpPr>
        <p:spPr>
          <a:xfrm>
            <a:off x="1988820" y="4397326"/>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6" name="Google Shape;126;p3"/>
          <p:cNvCxnSpPr/>
          <p:nvPr/>
        </p:nvCxnSpPr>
        <p:spPr>
          <a:xfrm rot="10800000" flipH="1">
            <a:off x="1776210" y="4754880"/>
            <a:ext cx="570163" cy="329184"/>
          </a:xfrm>
          <a:prstGeom prst="straightConnector1">
            <a:avLst/>
          </a:prstGeom>
          <a:noFill/>
          <a:ln w="12700" cap="flat" cmpd="sng">
            <a:solidFill>
              <a:srgbClr val="FFFFFF">
                <a:alpha val="60000"/>
              </a:srgbClr>
            </a:solidFill>
            <a:prstDash val="solid"/>
            <a:round/>
            <a:headEnd type="none" w="sm" len="sm"/>
            <a:tailEnd type="none" w="sm" len="sm"/>
          </a:ln>
        </p:spPr>
      </p:cxnSp>
      <p:sp>
        <p:nvSpPr>
          <p:cNvPr id="127" name="Google Shape;127;p3"/>
          <p:cNvSpPr/>
          <p:nvPr/>
        </p:nvSpPr>
        <p:spPr>
          <a:xfrm>
            <a:off x="2323514" y="4732020"/>
            <a:ext cx="45720" cy="4572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6035040" y="640080"/>
            <a:ext cx="201168" cy="201168"/>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3840480" y="4480560"/>
            <a:ext cx="137160" cy="137160"/>
          </a:xfrm>
          <a:prstGeom prst="star4">
            <a:avLst>
              <a:gd name="adj" fmla="val 125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8229600" y="4663440"/>
            <a:ext cx="137160" cy="137160"/>
          </a:xfrm>
          <a:prstGeom prst="star4">
            <a:avLst>
              <a:gd name="adj" fmla="val 125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0" y="1965960"/>
            <a:ext cx="12191695"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1600"/>
              <a:buFont typeface="Calibri"/>
              <a:buNone/>
            </a:pPr>
            <a:r>
              <a:rPr lang="en-US" sz="1600" b="1" i="0" u="none" strike="noStrike" cap="none">
                <a:solidFill>
                  <a:srgbClr val="F4B740"/>
                </a:solidFill>
                <a:latin typeface="Calibri"/>
                <a:ea typeface="Calibri"/>
                <a:cs typeface="Calibri"/>
                <a:sym typeface="Calibri"/>
              </a:rPr>
              <a:t>THE APA MINUTE</a:t>
            </a:r>
            <a:endParaRPr sz="1600" b="0" i="0" u="none" strike="noStrike" cap="none">
              <a:solidFill>
                <a:schemeClr val="dk1"/>
              </a:solidFill>
              <a:latin typeface="Calibri"/>
              <a:ea typeface="Calibri"/>
              <a:cs typeface="Calibri"/>
              <a:sym typeface="Calibri"/>
            </a:endParaRPr>
          </a:p>
        </p:txBody>
      </p:sp>
      <p:sp>
        <p:nvSpPr>
          <p:cNvPr id="132" name="Google Shape;132;p3"/>
          <p:cNvSpPr/>
          <p:nvPr/>
        </p:nvSpPr>
        <p:spPr>
          <a:xfrm>
            <a:off x="0" y="2377440"/>
            <a:ext cx="12191695" cy="16459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000"/>
              <a:buFont typeface="Century Schoolbook"/>
              <a:buNone/>
            </a:pPr>
            <a:r>
              <a:rPr lang="en-US" sz="4000" b="1" i="0" u="none" strike="noStrike" cap="none">
                <a:solidFill>
                  <a:srgbClr val="FFFFFF"/>
                </a:solidFill>
                <a:latin typeface="Century Schoolbook"/>
                <a:ea typeface="Century Schoolbook"/>
                <a:cs typeface="Century Schoolbook"/>
                <a:sym typeface="Century Schoolbook"/>
              </a:rPr>
              <a:t>Your Guide to the</a:t>
            </a:r>
            <a:endParaRPr sz="40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FFFFFF"/>
              </a:buClr>
              <a:buSzPts val="4000"/>
              <a:buFont typeface="Century Schoolbook"/>
              <a:buNone/>
            </a:pPr>
            <a:r>
              <a:rPr lang="en-US" sz="4000" b="1" i="0" u="none" strike="noStrike" cap="none">
                <a:solidFill>
                  <a:srgbClr val="FFFFFF"/>
                </a:solidFill>
                <a:latin typeface="Century Schoolbook"/>
                <a:ea typeface="Century Schoolbook"/>
                <a:cs typeface="Century Schoolbook"/>
                <a:sym typeface="Century Schoolbook"/>
              </a:rPr>
              <a:t>2026 APA Annual Meeting</a:t>
            </a:r>
            <a:endParaRPr sz="4000" b="0" i="0" u="none" strike="noStrike" cap="none">
              <a:solidFill>
                <a:schemeClr val="dk1"/>
              </a:solidFill>
              <a:latin typeface="Calibri"/>
              <a:ea typeface="Calibri"/>
              <a:cs typeface="Calibri"/>
              <a:sym typeface="Calibri"/>
            </a:endParaRPr>
          </a:p>
        </p:txBody>
      </p:sp>
      <p:sp>
        <p:nvSpPr>
          <p:cNvPr id="133" name="Google Shape;133;p3"/>
          <p:cNvSpPr/>
          <p:nvPr/>
        </p:nvSpPr>
        <p:spPr>
          <a:xfrm>
            <a:off x="0" y="4160520"/>
            <a:ext cx="12191695"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D8E0F5"/>
              </a:buClr>
              <a:buSzPts val="1500"/>
              <a:buFont typeface="Calibri"/>
              <a:buNone/>
            </a:pPr>
            <a:r>
              <a:rPr lang="en-US" sz="1500" b="0" i="0" u="none" strike="noStrike" cap="none">
                <a:solidFill>
                  <a:srgbClr val="D8E0F5"/>
                </a:solidFill>
                <a:latin typeface="Calibri"/>
                <a:ea typeface="Calibri"/>
                <a:cs typeface="Calibri"/>
                <a:sym typeface="Calibri"/>
              </a:rPr>
              <a:t>Disney's Beach Club Resort  •  Walt Disney World  •  Lake Buena Vista, FL</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704"/>
        <p:cNvGrpSpPr/>
        <p:nvPr/>
      </p:nvGrpSpPr>
      <p:grpSpPr>
        <a:xfrm>
          <a:off x="0" y="0"/>
          <a:ext cx="0" cy="0"/>
          <a:chOff x="0" y="0"/>
          <a:chExt cx="0" cy="0"/>
        </a:xfrm>
      </p:grpSpPr>
      <p:cxnSp>
        <p:nvCxnSpPr>
          <p:cNvPr id="705" name="Google Shape;705;p12"/>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06" name="Google Shape;706;p12"/>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07" name="Google Shape;707;p12"/>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08" name="Google Shape;708;p12"/>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09" name="Google Shape;709;p12"/>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10" name="Google Shape;710;p12"/>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1" name="Google Shape;711;p12"/>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712" name="Google Shape;712;p12"/>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3" name="Google Shape;713;p12"/>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14" name="Google Shape;714;p12"/>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5" name="Google Shape;715;p12"/>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16" name="Google Shape;716;p12"/>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7" name="Google Shape;717;p12"/>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18" name="Google Shape;718;p12"/>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9" name="Google Shape;719;p12"/>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20" name="Google Shape;720;p12"/>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1" name="Google Shape;721;p12"/>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22" name="Google Shape;722;p12"/>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3" name="Google Shape;723;p12"/>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724" name="Google Shape;724;p12"/>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5" name="Google Shape;725;p12"/>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26" name="Google Shape;726;p12"/>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7" name="Google Shape;727;p12"/>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28" name="Google Shape;728;p12"/>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2"/>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2"/>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DISNEY PARK TICKET CHEAT SHEET</a:t>
            </a:r>
            <a:endParaRPr sz="1300" b="0" i="0" u="none" strike="noStrike" cap="none">
              <a:solidFill>
                <a:schemeClr val="dk1"/>
              </a:solidFill>
              <a:latin typeface="Calibri"/>
              <a:ea typeface="Calibri"/>
              <a:cs typeface="Calibri"/>
              <a:sym typeface="Calibri"/>
            </a:endParaRPr>
          </a:p>
        </p:txBody>
      </p:sp>
      <p:sp>
        <p:nvSpPr>
          <p:cNvPr id="731" name="Google Shape;731;p12"/>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Theme park rates at a glance</a:t>
            </a:r>
            <a:endParaRPr sz="3000" b="0" i="0" u="none" strike="noStrike" cap="none">
              <a:solidFill>
                <a:schemeClr val="dk1"/>
              </a:solidFill>
              <a:latin typeface="Calibri"/>
              <a:ea typeface="Calibri"/>
              <a:cs typeface="Calibri"/>
              <a:sym typeface="Calibri"/>
            </a:endParaRPr>
          </a:p>
        </p:txBody>
      </p:sp>
      <p:graphicFrame>
        <p:nvGraphicFramePr>
          <p:cNvPr id="732" name="Google Shape;732;p12"/>
          <p:cNvGraphicFramePr/>
          <p:nvPr/>
        </p:nvGraphicFramePr>
        <p:xfrm>
          <a:off x="640080" y="1965960"/>
          <a:ext cx="3000000" cy="3000000"/>
        </p:xfrm>
        <a:graphic>
          <a:graphicData uri="http://schemas.openxmlformats.org/drawingml/2006/table">
            <a:tbl>
              <a:tblPr>
                <a:noFill/>
                <a:tableStyleId>{2FF59E94-E815-4211-8EBD-9A397D330A80}</a:tableStyleId>
              </a:tblPr>
              <a:tblGrid>
                <a:gridCol w="5212075">
                  <a:extLst>
                    <a:ext uri="{9D8B030D-6E8A-4147-A177-3AD203B41FA5}">
                      <a16:colId xmlns:a16="http://schemas.microsoft.com/office/drawing/2014/main" val="20000"/>
                    </a:ext>
                  </a:extLst>
                </a:gridCol>
                <a:gridCol w="2103125">
                  <a:extLst>
                    <a:ext uri="{9D8B030D-6E8A-4147-A177-3AD203B41FA5}">
                      <a16:colId xmlns:a16="http://schemas.microsoft.com/office/drawing/2014/main" val="20001"/>
                    </a:ext>
                  </a:extLst>
                </a:gridCol>
              </a:tblGrid>
              <a:tr h="566925">
                <a:tc>
                  <a:txBody>
                    <a:bodyPr/>
                    <a:lstStyle/>
                    <a:p>
                      <a:pPr marL="0" marR="0" lvl="0" indent="0" algn="l" rtl="0">
                        <a:spcBef>
                          <a:spcPts val="0"/>
                        </a:spcBef>
                        <a:spcAft>
                          <a:spcPts val="0"/>
                        </a:spcAft>
                        <a:buClr>
                          <a:srgbClr val="FFFFFF"/>
                        </a:buClr>
                        <a:buSzPts val="1500"/>
                        <a:buFont typeface="Calibri"/>
                        <a:buNone/>
                      </a:pPr>
                      <a:r>
                        <a:rPr lang="en-US" sz="1500" b="1" u="none" strike="noStrike" cap="none">
                          <a:solidFill>
                            <a:srgbClr val="FFFFFF"/>
                          </a:solidFill>
                          <a:latin typeface="Calibri"/>
                          <a:ea typeface="Calibri"/>
                          <a:cs typeface="Calibri"/>
                          <a:sym typeface="Calibri"/>
                        </a:rPr>
                        <a:t>Ticket option</a:t>
                      </a:r>
                      <a:endParaRPr sz="15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12224F"/>
                    </a:solidFill>
                  </a:tcPr>
                </a:tc>
                <a:tc>
                  <a:txBody>
                    <a:bodyPr/>
                    <a:lstStyle/>
                    <a:p>
                      <a:pPr marL="0" marR="0" lvl="0" indent="0" algn="ctr" rtl="0">
                        <a:spcBef>
                          <a:spcPts val="0"/>
                        </a:spcBef>
                        <a:spcAft>
                          <a:spcPts val="0"/>
                        </a:spcAft>
                        <a:buClr>
                          <a:srgbClr val="FFFFFF"/>
                        </a:buClr>
                        <a:buSzPts val="1500"/>
                        <a:buFont typeface="Calibri"/>
                        <a:buNone/>
                      </a:pPr>
                      <a:r>
                        <a:rPr lang="en-US" sz="1500" b="1" u="none" strike="noStrike" cap="none">
                          <a:solidFill>
                            <a:srgbClr val="FFFFFF"/>
                          </a:solidFill>
                          <a:latin typeface="Calibri"/>
                          <a:ea typeface="Calibri"/>
                          <a:cs typeface="Calibri"/>
                          <a:sym typeface="Calibri"/>
                        </a:rPr>
                        <a:t>Park ticket rate*</a:t>
                      </a:r>
                      <a:endParaRPr sz="15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12224F"/>
                    </a:solidFill>
                  </a:tcPr>
                </a:tc>
                <a:extLst>
                  <a:ext uri="{0D108BD9-81ED-4DB2-BD59-A6C34878D82A}">
                    <a16:rowId xmlns:a16="http://schemas.microsoft.com/office/drawing/2014/main" val="10000"/>
                  </a:ext>
                </a:extLst>
              </a:tr>
              <a:tr h="566925">
                <a:tc>
                  <a:txBody>
                    <a:bodyPr/>
                    <a:lstStyle/>
                    <a:p>
                      <a:pPr marL="0" marR="0" lvl="0" indent="0" algn="l" rtl="0">
                        <a:spcBef>
                          <a:spcPts val="0"/>
                        </a:spcBef>
                        <a:spcAft>
                          <a:spcPts val="0"/>
                        </a:spcAft>
                        <a:buClr>
                          <a:srgbClr val="13233F"/>
                        </a:buClr>
                        <a:buSzPts val="1400"/>
                        <a:buFont typeface="Calibri"/>
                        <a:buNone/>
                      </a:pPr>
                      <a:r>
                        <a:rPr lang="en-US" sz="1400" u="none" strike="noStrike" cap="none">
                          <a:solidFill>
                            <a:srgbClr val="13233F"/>
                          </a:solidFill>
                          <a:latin typeface="Calibri"/>
                          <a:ea typeface="Calibri"/>
                          <a:cs typeface="Calibri"/>
                          <a:sym typeface="Calibri"/>
                        </a:rPr>
                        <a:t>After 4 PM — EPCOT or Animal Kingdom</a:t>
                      </a:r>
                      <a:endParaRPr sz="14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C8332F"/>
                        </a:buClr>
                        <a:buSzPts val="1500"/>
                        <a:buFont typeface="Calibri"/>
                        <a:buNone/>
                      </a:pPr>
                      <a:r>
                        <a:rPr lang="en-US" sz="1500" b="1" u="none" strike="noStrike" cap="none">
                          <a:solidFill>
                            <a:srgbClr val="C8332F"/>
                          </a:solidFill>
                          <a:latin typeface="Calibri"/>
                          <a:ea typeface="Calibri"/>
                          <a:cs typeface="Calibri"/>
                          <a:sym typeface="Calibri"/>
                        </a:rPr>
                        <a:t>$70.95</a:t>
                      </a:r>
                      <a:endParaRPr sz="15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6925">
                <a:tc>
                  <a:txBody>
                    <a:bodyPr/>
                    <a:lstStyle/>
                    <a:p>
                      <a:pPr marL="0" marR="0" lvl="0" indent="0" algn="l" rtl="0">
                        <a:spcBef>
                          <a:spcPts val="0"/>
                        </a:spcBef>
                        <a:spcAft>
                          <a:spcPts val="0"/>
                        </a:spcAft>
                        <a:buClr>
                          <a:srgbClr val="13233F"/>
                        </a:buClr>
                        <a:buSzPts val="1400"/>
                        <a:buFont typeface="Calibri"/>
                        <a:buNone/>
                      </a:pPr>
                      <a:r>
                        <a:rPr lang="en-US" sz="1400" u="none" strike="noStrike" cap="none">
                          <a:solidFill>
                            <a:srgbClr val="13233F"/>
                          </a:solidFill>
                          <a:latin typeface="Calibri"/>
                          <a:ea typeface="Calibri"/>
                          <a:cs typeface="Calibri"/>
                          <a:sym typeface="Calibri"/>
                        </a:rPr>
                        <a:t>After 4 PM — Magic Kingdom or Hollywood Studios</a:t>
                      </a:r>
                      <a:endParaRPr sz="14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4EEDD"/>
                    </a:solidFill>
                  </a:tcPr>
                </a:tc>
                <a:tc>
                  <a:txBody>
                    <a:bodyPr/>
                    <a:lstStyle/>
                    <a:p>
                      <a:pPr marL="0" marR="0" lvl="0" indent="0" algn="ctr" rtl="0">
                        <a:spcBef>
                          <a:spcPts val="0"/>
                        </a:spcBef>
                        <a:spcAft>
                          <a:spcPts val="0"/>
                        </a:spcAft>
                        <a:buClr>
                          <a:srgbClr val="C8332F"/>
                        </a:buClr>
                        <a:buSzPts val="1500"/>
                        <a:buFont typeface="Calibri"/>
                        <a:buNone/>
                      </a:pPr>
                      <a:r>
                        <a:rPr lang="en-US" sz="1500" b="1" u="none" strike="noStrike" cap="none">
                          <a:solidFill>
                            <a:srgbClr val="C8332F"/>
                          </a:solidFill>
                          <a:latin typeface="Calibri"/>
                          <a:ea typeface="Calibri"/>
                          <a:cs typeface="Calibri"/>
                          <a:sym typeface="Calibri"/>
                        </a:rPr>
                        <a:t>$76.45</a:t>
                      </a:r>
                      <a:endParaRPr sz="15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4EEDD"/>
                    </a:solidFill>
                  </a:tcPr>
                </a:tc>
                <a:extLst>
                  <a:ext uri="{0D108BD9-81ED-4DB2-BD59-A6C34878D82A}">
                    <a16:rowId xmlns:a16="http://schemas.microsoft.com/office/drawing/2014/main" val="10002"/>
                  </a:ext>
                </a:extLst>
              </a:tr>
              <a:tr h="566925">
                <a:tc>
                  <a:txBody>
                    <a:bodyPr/>
                    <a:lstStyle/>
                    <a:p>
                      <a:pPr marL="0" marR="0" lvl="0" indent="0" algn="l" rtl="0">
                        <a:spcBef>
                          <a:spcPts val="0"/>
                        </a:spcBef>
                        <a:spcAft>
                          <a:spcPts val="0"/>
                        </a:spcAft>
                        <a:buClr>
                          <a:srgbClr val="13233F"/>
                        </a:buClr>
                        <a:buSzPts val="1400"/>
                        <a:buFont typeface="Calibri"/>
                        <a:buNone/>
                      </a:pPr>
                      <a:r>
                        <a:rPr lang="en-US" sz="1400" u="none" strike="noStrike" cap="none">
                          <a:solidFill>
                            <a:srgbClr val="13233F"/>
                          </a:solidFill>
                          <a:latin typeface="Calibri"/>
                          <a:ea typeface="Calibri"/>
                          <a:cs typeface="Calibri"/>
                          <a:sym typeface="Calibri"/>
                        </a:rPr>
                        <a:t>After 1 PM — EPCOT or Animal Kingdom</a:t>
                      </a:r>
                      <a:endParaRPr sz="14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C8332F"/>
                        </a:buClr>
                        <a:buSzPts val="1500"/>
                        <a:buFont typeface="Calibri"/>
                        <a:buNone/>
                      </a:pPr>
                      <a:r>
                        <a:rPr lang="en-US" sz="1500" b="1" u="none" strike="noStrike" cap="none">
                          <a:solidFill>
                            <a:srgbClr val="C8332F"/>
                          </a:solidFill>
                          <a:latin typeface="Calibri"/>
                          <a:ea typeface="Calibri"/>
                          <a:cs typeface="Calibri"/>
                          <a:sym typeface="Calibri"/>
                        </a:rPr>
                        <a:t>$83.85</a:t>
                      </a:r>
                      <a:endParaRPr sz="15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566925">
                <a:tc>
                  <a:txBody>
                    <a:bodyPr/>
                    <a:lstStyle/>
                    <a:p>
                      <a:pPr marL="0" marR="0" lvl="0" indent="0" algn="l" rtl="0">
                        <a:spcBef>
                          <a:spcPts val="0"/>
                        </a:spcBef>
                        <a:spcAft>
                          <a:spcPts val="0"/>
                        </a:spcAft>
                        <a:buClr>
                          <a:srgbClr val="13233F"/>
                        </a:buClr>
                        <a:buSzPts val="1400"/>
                        <a:buFont typeface="Calibri"/>
                        <a:buNone/>
                      </a:pPr>
                      <a:r>
                        <a:rPr lang="en-US" sz="1400" u="none" strike="noStrike" cap="none">
                          <a:solidFill>
                            <a:srgbClr val="13233F"/>
                          </a:solidFill>
                          <a:latin typeface="Calibri"/>
                          <a:ea typeface="Calibri"/>
                          <a:cs typeface="Calibri"/>
                          <a:sym typeface="Calibri"/>
                        </a:rPr>
                        <a:t>1-Day, 1-Park</a:t>
                      </a:r>
                      <a:endParaRPr sz="14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4EEDD"/>
                    </a:solidFill>
                  </a:tcPr>
                </a:tc>
                <a:tc>
                  <a:txBody>
                    <a:bodyPr/>
                    <a:lstStyle/>
                    <a:p>
                      <a:pPr marL="0" marR="0" lvl="0" indent="0" algn="ctr" rtl="0">
                        <a:spcBef>
                          <a:spcPts val="0"/>
                        </a:spcBef>
                        <a:spcAft>
                          <a:spcPts val="0"/>
                        </a:spcAft>
                        <a:buClr>
                          <a:srgbClr val="C8332F"/>
                        </a:buClr>
                        <a:buSzPts val="1500"/>
                        <a:buFont typeface="Calibri"/>
                        <a:buNone/>
                      </a:pPr>
                      <a:r>
                        <a:rPr lang="en-US" sz="1500" b="1" u="none" strike="noStrike" cap="none">
                          <a:solidFill>
                            <a:srgbClr val="C8332F"/>
                          </a:solidFill>
                          <a:latin typeface="Calibri"/>
                          <a:ea typeface="Calibri"/>
                          <a:cs typeface="Calibri"/>
                          <a:sym typeface="Calibri"/>
                        </a:rPr>
                        <a:t>$107.10</a:t>
                      </a:r>
                      <a:endParaRPr sz="15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4EEDD"/>
                    </a:solidFill>
                  </a:tcPr>
                </a:tc>
                <a:extLst>
                  <a:ext uri="{0D108BD9-81ED-4DB2-BD59-A6C34878D82A}">
                    <a16:rowId xmlns:a16="http://schemas.microsoft.com/office/drawing/2014/main" val="10004"/>
                  </a:ext>
                </a:extLst>
              </a:tr>
              <a:tr h="566925">
                <a:tc>
                  <a:txBody>
                    <a:bodyPr/>
                    <a:lstStyle/>
                    <a:p>
                      <a:pPr marL="0" marR="0" lvl="0" indent="0" algn="l" rtl="0">
                        <a:spcBef>
                          <a:spcPts val="0"/>
                        </a:spcBef>
                        <a:spcAft>
                          <a:spcPts val="0"/>
                        </a:spcAft>
                        <a:buClr>
                          <a:srgbClr val="13233F"/>
                        </a:buClr>
                        <a:buSzPts val="1400"/>
                        <a:buFont typeface="Calibri"/>
                        <a:buNone/>
                      </a:pPr>
                      <a:r>
                        <a:rPr lang="en-US" sz="1400" u="none" strike="noStrike" cap="none">
                          <a:solidFill>
                            <a:srgbClr val="13233F"/>
                          </a:solidFill>
                          <a:latin typeface="Calibri"/>
                          <a:ea typeface="Calibri"/>
                          <a:cs typeface="Calibri"/>
                          <a:sym typeface="Calibri"/>
                        </a:rPr>
                        <a:t>2-Day, 2-Park</a:t>
                      </a:r>
                      <a:endParaRPr sz="14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C8332F"/>
                        </a:buClr>
                        <a:buSzPts val="1500"/>
                        <a:buFont typeface="Calibri"/>
                        <a:buNone/>
                      </a:pPr>
                      <a:r>
                        <a:rPr lang="en-US" sz="1500" b="1" u="none" strike="noStrike" cap="none">
                          <a:solidFill>
                            <a:srgbClr val="C8332F"/>
                          </a:solidFill>
                          <a:latin typeface="Calibri"/>
                          <a:ea typeface="Calibri"/>
                          <a:cs typeface="Calibri"/>
                          <a:sym typeface="Calibri"/>
                        </a:rPr>
                        <a:t>$199.00</a:t>
                      </a:r>
                      <a:endParaRPr sz="1500" u="none" strike="noStrike" cap="none">
                        <a:latin typeface="Calibri"/>
                        <a:ea typeface="Calibri"/>
                        <a:cs typeface="Calibri"/>
                        <a:sym typeface="Calibri"/>
                      </a:endParaRPr>
                    </a:p>
                  </a:txBody>
                  <a:tcPr marL="91450" marR="91450" marT="45725" marB="45725" anchor="ctr">
                    <a:lnL w="12700" cap="flat" cmpd="sng">
                      <a:solidFill>
                        <a:srgbClr val="E2D9C2"/>
                      </a:solidFill>
                      <a:prstDash val="solid"/>
                      <a:round/>
                      <a:headEnd type="none" w="sm" len="sm"/>
                      <a:tailEnd type="none" w="sm" len="sm"/>
                    </a:lnL>
                    <a:lnR w="12700" cap="flat" cmpd="sng">
                      <a:solidFill>
                        <a:srgbClr val="E2D9C2"/>
                      </a:solidFill>
                      <a:prstDash val="solid"/>
                      <a:round/>
                      <a:headEnd type="none" w="sm" len="sm"/>
                      <a:tailEnd type="none" w="sm" len="sm"/>
                    </a:lnR>
                    <a:lnT w="12700" cap="flat" cmpd="sng">
                      <a:solidFill>
                        <a:srgbClr val="E2D9C2"/>
                      </a:solidFill>
                      <a:prstDash val="solid"/>
                      <a:round/>
                      <a:headEnd type="none" w="sm" len="sm"/>
                      <a:tailEnd type="none" w="sm" len="sm"/>
                    </a:lnT>
                    <a:lnB w="12700" cap="flat" cmpd="sng">
                      <a:solidFill>
                        <a:srgbClr val="E2D9C2"/>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bl>
          </a:graphicData>
        </a:graphic>
      </p:graphicFrame>
      <p:sp>
        <p:nvSpPr>
          <p:cNvPr id="733" name="Google Shape;733;p12"/>
          <p:cNvSpPr/>
          <p:nvPr/>
        </p:nvSpPr>
        <p:spPr>
          <a:xfrm>
            <a:off x="640080" y="5440680"/>
            <a:ext cx="7315200" cy="548640"/>
          </a:xfrm>
          <a:prstGeom prst="rect">
            <a:avLst/>
          </a:prstGeom>
          <a:noFill/>
          <a:ln>
            <a:noFill/>
          </a:ln>
        </p:spPr>
        <p:txBody>
          <a:bodyPr spcFirstLastPara="1" wrap="square" lIns="91425" tIns="45700" rIns="91425" bIns="45700" anchor="ctr" anchorCtr="0">
            <a:noAutofit/>
          </a:bodyPr>
          <a:lstStyle/>
          <a:p>
            <a:pPr marL="0" marR="0" lvl="0" indent="0" algn="l" rtl="0">
              <a:lnSpc>
                <a:spcPct val="105000"/>
              </a:lnSpc>
              <a:spcBef>
                <a:spcPts val="0"/>
              </a:spcBef>
              <a:spcAft>
                <a:spcPts val="0"/>
              </a:spcAft>
              <a:buClr>
                <a:srgbClr val="44506B"/>
              </a:buClr>
              <a:buSzPts val="1050"/>
              <a:buFont typeface="Calibri"/>
              <a:buNone/>
            </a:pPr>
            <a:r>
              <a:rPr lang="en-US" sz="1050" b="0" i="1" u="none" strike="noStrike" cap="none">
                <a:solidFill>
                  <a:srgbClr val="44506B"/>
                </a:solidFill>
                <a:latin typeface="Calibri"/>
                <a:ea typeface="Calibri"/>
                <a:cs typeface="Calibri"/>
                <a:sym typeface="Calibri"/>
              </a:rPr>
              <a:t>*These are Disney Theme Park ticket rates at the convention discount, for daytime park visits. They are separate from your APA event tickets. Per person, plus tax, and subject to change.</a:t>
            </a:r>
            <a:endParaRPr sz="1050" b="0" i="0" u="none" strike="noStrike" cap="none">
              <a:solidFill>
                <a:schemeClr val="dk1"/>
              </a:solidFill>
              <a:latin typeface="Calibri"/>
              <a:ea typeface="Calibri"/>
              <a:cs typeface="Calibri"/>
              <a:sym typeface="Calibri"/>
            </a:endParaRPr>
          </a:p>
        </p:txBody>
      </p:sp>
      <p:sp>
        <p:nvSpPr>
          <p:cNvPr id="734" name="Google Shape;734;p12"/>
          <p:cNvSpPr/>
          <p:nvPr/>
        </p:nvSpPr>
        <p:spPr>
          <a:xfrm>
            <a:off x="8229600" y="1965960"/>
            <a:ext cx="3291840" cy="3429000"/>
          </a:xfrm>
          <a:prstGeom prst="roundRect">
            <a:avLst>
              <a:gd name="adj" fmla="val 3333"/>
            </a:avLst>
          </a:prstGeom>
          <a:solidFill>
            <a:srgbClr val="F4B740"/>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2"/>
          <p:cNvSpPr/>
          <p:nvPr/>
        </p:nvSpPr>
        <p:spPr>
          <a:xfrm>
            <a:off x="8229600" y="2331720"/>
            <a:ext cx="3291840" cy="3657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2224F"/>
              </a:buClr>
              <a:buSzPts val="1400"/>
              <a:buFont typeface="Calibri"/>
              <a:buNone/>
            </a:pPr>
            <a:r>
              <a:rPr lang="en-US" sz="1400" b="1" i="0" u="none" strike="noStrike" cap="none">
                <a:solidFill>
                  <a:srgbClr val="12224F"/>
                </a:solidFill>
                <a:latin typeface="Calibri"/>
                <a:ea typeface="Calibri"/>
                <a:cs typeface="Calibri"/>
                <a:sym typeface="Calibri"/>
              </a:rPr>
              <a:t>SAVE UP TO</a:t>
            </a:r>
            <a:endParaRPr sz="1400" b="0" i="0" u="none" strike="noStrike" cap="none">
              <a:solidFill>
                <a:schemeClr val="dk1"/>
              </a:solidFill>
              <a:latin typeface="Calibri"/>
              <a:ea typeface="Calibri"/>
              <a:cs typeface="Calibri"/>
              <a:sym typeface="Calibri"/>
            </a:endParaRPr>
          </a:p>
        </p:txBody>
      </p:sp>
      <p:sp>
        <p:nvSpPr>
          <p:cNvPr id="736" name="Google Shape;736;p12"/>
          <p:cNvSpPr/>
          <p:nvPr/>
        </p:nvSpPr>
        <p:spPr>
          <a:xfrm>
            <a:off x="8229600" y="2651760"/>
            <a:ext cx="3291840" cy="11887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2224F"/>
              </a:buClr>
              <a:buSzPts val="6600"/>
              <a:buFont typeface="Century Schoolbook"/>
              <a:buNone/>
            </a:pPr>
            <a:r>
              <a:rPr lang="en-US" sz="6600" b="1" i="0" u="none" strike="noStrike" cap="none">
                <a:solidFill>
                  <a:srgbClr val="12224F"/>
                </a:solidFill>
                <a:latin typeface="Century Schoolbook"/>
                <a:ea typeface="Century Schoolbook"/>
                <a:cs typeface="Century Schoolbook"/>
                <a:sym typeface="Century Schoolbook"/>
              </a:rPr>
              <a:t>20%</a:t>
            </a:r>
            <a:endParaRPr sz="6600" b="0" i="0" u="none" strike="noStrike" cap="none">
              <a:solidFill>
                <a:schemeClr val="dk1"/>
              </a:solidFill>
              <a:latin typeface="Calibri"/>
              <a:ea typeface="Calibri"/>
              <a:cs typeface="Calibri"/>
              <a:sym typeface="Calibri"/>
            </a:endParaRPr>
          </a:p>
        </p:txBody>
      </p:sp>
      <p:sp>
        <p:nvSpPr>
          <p:cNvPr id="737" name="Google Shape;737;p12"/>
          <p:cNvSpPr/>
          <p:nvPr/>
        </p:nvSpPr>
        <p:spPr>
          <a:xfrm>
            <a:off x="8229600" y="3886200"/>
            <a:ext cx="3291840" cy="8229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Book before</a:t>
            </a:r>
            <a:endParaRPr sz="17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September 29, 2026</a:t>
            </a:r>
            <a:endParaRPr sz="1700" b="0" i="0" u="none" strike="noStrike" cap="none">
              <a:solidFill>
                <a:schemeClr val="dk1"/>
              </a:solidFill>
              <a:latin typeface="Calibri"/>
              <a:ea typeface="Calibri"/>
              <a:cs typeface="Calibri"/>
              <a:sym typeface="Calibri"/>
            </a:endParaRPr>
          </a:p>
        </p:txBody>
      </p:sp>
      <p:sp>
        <p:nvSpPr>
          <p:cNvPr id="738" name="Google Shape;738;p12"/>
          <p:cNvSpPr/>
          <p:nvPr/>
        </p:nvSpPr>
        <p:spPr>
          <a:xfrm>
            <a:off x="8229600" y="4709160"/>
            <a:ext cx="329184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5A4A18"/>
              </a:buClr>
              <a:buSzPts val="1300"/>
              <a:buFont typeface="Calibri"/>
              <a:buNone/>
            </a:pPr>
            <a:r>
              <a:rPr lang="en-US" sz="1300" b="0" i="0" u="none" strike="noStrike" cap="none">
                <a:solidFill>
                  <a:srgbClr val="5A4A18"/>
                </a:solidFill>
                <a:latin typeface="Calibri"/>
                <a:ea typeface="Calibri"/>
                <a:cs typeface="Calibri"/>
                <a:sym typeface="Calibri"/>
              </a:rPr>
              <a:t>to lock in the early rate</a:t>
            </a:r>
            <a:endParaRPr sz="13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743"/>
        <p:cNvGrpSpPr/>
        <p:nvPr/>
      </p:nvGrpSpPr>
      <p:grpSpPr>
        <a:xfrm>
          <a:off x="0" y="0"/>
          <a:ext cx="0" cy="0"/>
          <a:chOff x="0" y="0"/>
          <a:chExt cx="0" cy="0"/>
        </a:xfrm>
      </p:grpSpPr>
      <p:cxnSp>
        <p:nvCxnSpPr>
          <p:cNvPr id="744" name="Google Shape;744;p13"/>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45" name="Google Shape;745;p13"/>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46" name="Google Shape;746;p13"/>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47" name="Google Shape;747;p13"/>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48" name="Google Shape;748;p13"/>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49" name="Google Shape;749;p13"/>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50" name="Google Shape;750;p13"/>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751" name="Google Shape;751;p13"/>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52" name="Google Shape;752;p13"/>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53" name="Google Shape;753;p13"/>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54" name="Google Shape;754;p13"/>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55" name="Google Shape;755;p13"/>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56" name="Google Shape;756;p13"/>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57" name="Google Shape;757;p13"/>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58" name="Google Shape;758;p13"/>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59" name="Google Shape;759;p13"/>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60" name="Google Shape;760;p13"/>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61" name="Google Shape;761;p13"/>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62" name="Google Shape;762;p13"/>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763" name="Google Shape;763;p13"/>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64" name="Google Shape;764;p13"/>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765" name="Google Shape;765;p13"/>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66" name="Google Shape;766;p13"/>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767" name="Google Shape;767;p13"/>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3"/>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3"/>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A FEW LAST TIPS</a:t>
            </a:r>
            <a:endParaRPr sz="1300" b="0" i="0" u="none" strike="noStrike" cap="none">
              <a:solidFill>
                <a:schemeClr val="dk1"/>
              </a:solidFill>
              <a:latin typeface="Calibri"/>
              <a:ea typeface="Calibri"/>
              <a:cs typeface="Calibri"/>
              <a:sym typeface="Calibri"/>
            </a:endParaRPr>
          </a:p>
        </p:txBody>
      </p:sp>
      <p:sp>
        <p:nvSpPr>
          <p:cNvPr id="770" name="Google Shape;770;p13"/>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Good to know before you go</a:t>
            </a:r>
            <a:endParaRPr sz="3000" b="0" i="0" u="none" strike="noStrike" cap="none">
              <a:solidFill>
                <a:schemeClr val="dk1"/>
              </a:solidFill>
              <a:latin typeface="Calibri"/>
              <a:ea typeface="Calibri"/>
              <a:cs typeface="Calibri"/>
              <a:sym typeface="Calibri"/>
            </a:endParaRPr>
          </a:p>
        </p:txBody>
      </p:sp>
      <p:sp>
        <p:nvSpPr>
          <p:cNvPr id="771" name="Google Shape;771;p13"/>
          <p:cNvSpPr/>
          <p:nvPr/>
        </p:nvSpPr>
        <p:spPr>
          <a:xfrm>
            <a:off x="640080" y="1965960"/>
            <a:ext cx="534924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3"/>
          <p:cNvSpPr/>
          <p:nvPr/>
        </p:nvSpPr>
        <p:spPr>
          <a:xfrm>
            <a:off x="914400" y="2240280"/>
            <a:ext cx="237744" cy="237744"/>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3"/>
          <p:cNvSpPr/>
          <p:nvPr/>
        </p:nvSpPr>
        <p:spPr>
          <a:xfrm>
            <a:off x="1417320" y="2148840"/>
            <a:ext cx="43434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800"/>
              <a:buFont typeface="Century Schoolbook"/>
              <a:buNone/>
            </a:pPr>
            <a:r>
              <a:rPr lang="en-US" sz="1800" b="1" i="0" u="none" strike="noStrike" cap="none">
                <a:solidFill>
                  <a:srgbClr val="12224F"/>
                </a:solidFill>
                <a:latin typeface="Century Schoolbook"/>
                <a:ea typeface="Century Schoolbook"/>
                <a:cs typeface="Century Schoolbook"/>
                <a:sym typeface="Century Schoolbook"/>
              </a:rPr>
              <a:t>Bring the family</a:t>
            </a:r>
            <a:endParaRPr sz="1800" b="0" i="0" u="none" strike="noStrike" cap="none">
              <a:solidFill>
                <a:schemeClr val="dk1"/>
              </a:solidFill>
              <a:latin typeface="Calibri"/>
              <a:ea typeface="Calibri"/>
              <a:cs typeface="Calibri"/>
              <a:sym typeface="Calibri"/>
            </a:endParaRPr>
          </a:p>
        </p:txBody>
      </p:sp>
      <p:sp>
        <p:nvSpPr>
          <p:cNvPr id="774" name="Google Shape;774;p13"/>
          <p:cNvSpPr/>
          <p:nvPr/>
        </p:nvSpPr>
        <p:spPr>
          <a:xfrm>
            <a:off x="1005840" y="2624328"/>
            <a:ext cx="4709160" cy="960120"/>
          </a:xfrm>
          <a:prstGeom prst="rect">
            <a:avLst/>
          </a:prstGeom>
          <a:noFill/>
          <a:ln>
            <a:noFill/>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Clr>
                <a:srgbClr val="44506B"/>
              </a:buClr>
              <a:buSzPts val="1350"/>
              <a:buFont typeface="Calibri"/>
              <a:buNone/>
            </a:pPr>
            <a:r>
              <a:rPr lang="en-US" sz="1350" b="0" i="0" u="none" strike="noStrike" cap="none">
                <a:solidFill>
                  <a:srgbClr val="44506B"/>
                </a:solidFill>
                <a:latin typeface="Calibri"/>
                <a:ea typeface="Calibri"/>
                <a:cs typeface="Calibri"/>
                <a:sym typeface="Calibri"/>
              </a:rPr>
              <a:t>Events are family friendly and children are welcome. Kid-friendly food is served at the welcome reception and closing dinner.</a:t>
            </a:r>
            <a:endParaRPr sz="1350" b="0" i="0" u="none" strike="noStrike" cap="none">
              <a:solidFill>
                <a:schemeClr val="dk1"/>
              </a:solidFill>
              <a:latin typeface="Calibri"/>
              <a:ea typeface="Calibri"/>
              <a:cs typeface="Calibri"/>
              <a:sym typeface="Calibri"/>
            </a:endParaRPr>
          </a:p>
        </p:txBody>
      </p:sp>
      <p:sp>
        <p:nvSpPr>
          <p:cNvPr id="775" name="Google Shape;775;p13"/>
          <p:cNvSpPr/>
          <p:nvPr/>
        </p:nvSpPr>
        <p:spPr>
          <a:xfrm>
            <a:off x="6400800" y="1965960"/>
            <a:ext cx="534924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3"/>
          <p:cNvSpPr/>
          <p:nvPr/>
        </p:nvSpPr>
        <p:spPr>
          <a:xfrm>
            <a:off x="6675120" y="2240280"/>
            <a:ext cx="237744" cy="237744"/>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3"/>
          <p:cNvSpPr/>
          <p:nvPr/>
        </p:nvSpPr>
        <p:spPr>
          <a:xfrm>
            <a:off x="7178040" y="2148840"/>
            <a:ext cx="43434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800"/>
              <a:buFont typeface="Century Schoolbook"/>
              <a:buNone/>
            </a:pPr>
            <a:r>
              <a:rPr lang="en-US" sz="1800" b="1" i="0" u="none" strike="noStrike" cap="none">
                <a:solidFill>
                  <a:srgbClr val="12224F"/>
                </a:solidFill>
                <a:latin typeface="Century Schoolbook"/>
                <a:ea typeface="Century Schoolbook"/>
                <a:cs typeface="Century Schoolbook"/>
                <a:sym typeface="Century Schoolbook"/>
              </a:rPr>
              <a:t>Dress for Florida</a:t>
            </a:r>
            <a:endParaRPr sz="1800" b="0" i="0" u="none" strike="noStrike" cap="none">
              <a:solidFill>
                <a:schemeClr val="dk1"/>
              </a:solidFill>
              <a:latin typeface="Calibri"/>
              <a:ea typeface="Calibri"/>
              <a:cs typeface="Calibri"/>
              <a:sym typeface="Calibri"/>
            </a:endParaRPr>
          </a:p>
        </p:txBody>
      </p:sp>
      <p:sp>
        <p:nvSpPr>
          <p:cNvPr id="778" name="Google Shape;778;p13"/>
          <p:cNvSpPr/>
          <p:nvPr/>
        </p:nvSpPr>
        <p:spPr>
          <a:xfrm>
            <a:off x="6766560" y="2624328"/>
            <a:ext cx="4709160" cy="960120"/>
          </a:xfrm>
          <a:prstGeom prst="rect">
            <a:avLst/>
          </a:prstGeom>
          <a:noFill/>
          <a:ln>
            <a:noFill/>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Clr>
                <a:srgbClr val="44506B"/>
              </a:buClr>
              <a:buSzPts val="1350"/>
              <a:buFont typeface="Calibri"/>
              <a:buNone/>
            </a:pPr>
            <a:r>
              <a:rPr lang="en-US" sz="1350" b="0" i="0" u="none" strike="noStrike" cap="none">
                <a:solidFill>
                  <a:srgbClr val="44506B"/>
                </a:solidFill>
                <a:latin typeface="Calibri"/>
                <a:ea typeface="Calibri"/>
                <a:cs typeface="Calibri"/>
                <a:sym typeface="Calibri"/>
              </a:rPr>
              <a:t>Expect highs in the upper 80s to low 90s. Pack light layers and something for the evening events.</a:t>
            </a:r>
            <a:endParaRPr sz="1350" b="0" i="0" u="none" strike="noStrike" cap="none">
              <a:solidFill>
                <a:schemeClr val="dk1"/>
              </a:solidFill>
              <a:latin typeface="Calibri"/>
              <a:ea typeface="Calibri"/>
              <a:cs typeface="Calibri"/>
              <a:sym typeface="Calibri"/>
            </a:endParaRPr>
          </a:p>
        </p:txBody>
      </p:sp>
      <p:sp>
        <p:nvSpPr>
          <p:cNvPr id="779" name="Google Shape;779;p13"/>
          <p:cNvSpPr/>
          <p:nvPr/>
        </p:nvSpPr>
        <p:spPr>
          <a:xfrm>
            <a:off x="640080" y="4114800"/>
            <a:ext cx="534924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3"/>
          <p:cNvSpPr/>
          <p:nvPr/>
        </p:nvSpPr>
        <p:spPr>
          <a:xfrm>
            <a:off x="914400" y="4389120"/>
            <a:ext cx="237744" cy="237744"/>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3"/>
          <p:cNvSpPr/>
          <p:nvPr/>
        </p:nvSpPr>
        <p:spPr>
          <a:xfrm>
            <a:off x="1417320" y="4297680"/>
            <a:ext cx="43434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800"/>
              <a:buFont typeface="Century Schoolbook"/>
              <a:buNone/>
            </a:pPr>
            <a:r>
              <a:rPr lang="en-US" sz="1800" b="1" i="0" u="none" strike="noStrike" cap="none">
                <a:solidFill>
                  <a:srgbClr val="12224F"/>
                </a:solidFill>
                <a:latin typeface="Century Schoolbook"/>
                <a:ea typeface="Century Schoolbook"/>
                <a:cs typeface="Century Schoolbook"/>
                <a:sym typeface="Century Schoolbook"/>
              </a:rPr>
              <a:t>Comfortable shoes</a:t>
            </a:r>
            <a:endParaRPr sz="1800" b="0" i="0" u="none" strike="noStrike" cap="none">
              <a:solidFill>
                <a:schemeClr val="dk1"/>
              </a:solidFill>
              <a:latin typeface="Calibri"/>
              <a:ea typeface="Calibri"/>
              <a:cs typeface="Calibri"/>
              <a:sym typeface="Calibri"/>
            </a:endParaRPr>
          </a:p>
        </p:txBody>
      </p:sp>
      <p:sp>
        <p:nvSpPr>
          <p:cNvPr id="782" name="Google Shape;782;p13"/>
          <p:cNvSpPr/>
          <p:nvPr/>
        </p:nvSpPr>
        <p:spPr>
          <a:xfrm>
            <a:off x="1005840" y="4773168"/>
            <a:ext cx="4709160" cy="960120"/>
          </a:xfrm>
          <a:prstGeom prst="rect">
            <a:avLst/>
          </a:prstGeom>
          <a:noFill/>
          <a:ln>
            <a:noFill/>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Clr>
                <a:srgbClr val="44506B"/>
              </a:buClr>
              <a:buSzPts val="1350"/>
              <a:buFont typeface="Calibri"/>
              <a:buNone/>
            </a:pPr>
            <a:r>
              <a:rPr lang="en-US" sz="1350" b="0" i="0" u="none" strike="noStrike" cap="none">
                <a:solidFill>
                  <a:srgbClr val="44506B"/>
                </a:solidFill>
                <a:latin typeface="Calibri"/>
                <a:ea typeface="Calibri"/>
                <a:cs typeface="Calibri"/>
                <a:sym typeface="Calibri"/>
              </a:rPr>
              <a:t>You'll walk between the resort and EPCOT and around the events, so comfortable shoes are a must.</a:t>
            </a:r>
            <a:endParaRPr sz="1350" b="0" i="0" u="none" strike="noStrike" cap="none">
              <a:solidFill>
                <a:schemeClr val="dk1"/>
              </a:solidFill>
              <a:latin typeface="Calibri"/>
              <a:ea typeface="Calibri"/>
              <a:cs typeface="Calibri"/>
              <a:sym typeface="Calibri"/>
            </a:endParaRPr>
          </a:p>
        </p:txBody>
      </p:sp>
      <p:sp>
        <p:nvSpPr>
          <p:cNvPr id="783" name="Google Shape;783;p13"/>
          <p:cNvSpPr/>
          <p:nvPr/>
        </p:nvSpPr>
        <p:spPr>
          <a:xfrm>
            <a:off x="6400800" y="4114800"/>
            <a:ext cx="534924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3"/>
          <p:cNvSpPr/>
          <p:nvPr/>
        </p:nvSpPr>
        <p:spPr>
          <a:xfrm>
            <a:off x="6675120" y="4389120"/>
            <a:ext cx="237744" cy="237744"/>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3"/>
          <p:cNvSpPr/>
          <p:nvPr/>
        </p:nvSpPr>
        <p:spPr>
          <a:xfrm>
            <a:off x="7178040" y="4297680"/>
            <a:ext cx="43434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800"/>
              <a:buFont typeface="Century Schoolbook"/>
              <a:buNone/>
            </a:pPr>
            <a:r>
              <a:rPr lang="en-US" sz="1800" b="1" i="0" u="none" strike="noStrike" cap="none">
                <a:solidFill>
                  <a:srgbClr val="12224F"/>
                </a:solidFill>
                <a:latin typeface="Century Schoolbook"/>
                <a:ea typeface="Century Schoolbook"/>
                <a:cs typeface="Century Schoolbook"/>
                <a:sym typeface="Century Schoolbook"/>
              </a:rPr>
              <a:t>Set up the app early</a:t>
            </a:r>
            <a:endParaRPr sz="1800" b="0" i="0" u="none" strike="noStrike" cap="none">
              <a:solidFill>
                <a:schemeClr val="dk1"/>
              </a:solidFill>
              <a:latin typeface="Calibri"/>
              <a:ea typeface="Calibri"/>
              <a:cs typeface="Calibri"/>
              <a:sym typeface="Calibri"/>
            </a:endParaRPr>
          </a:p>
        </p:txBody>
      </p:sp>
      <p:sp>
        <p:nvSpPr>
          <p:cNvPr id="786" name="Google Shape;786;p13"/>
          <p:cNvSpPr/>
          <p:nvPr/>
        </p:nvSpPr>
        <p:spPr>
          <a:xfrm>
            <a:off x="6766560" y="4773168"/>
            <a:ext cx="4709160" cy="960120"/>
          </a:xfrm>
          <a:prstGeom prst="rect">
            <a:avLst/>
          </a:prstGeom>
          <a:noFill/>
          <a:ln>
            <a:noFill/>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Clr>
                <a:srgbClr val="44506B"/>
              </a:buClr>
              <a:buSzPts val="1350"/>
              <a:buFont typeface="Calibri"/>
              <a:buNone/>
            </a:pPr>
            <a:r>
              <a:rPr lang="en-US" sz="1350" b="0" i="0" u="none" strike="noStrike" cap="none">
                <a:solidFill>
                  <a:srgbClr val="44506B"/>
                </a:solidFill>
                <a:latin typeface="Calibri"/>
                <a:ea typeface="Calibri"/>
                <a:cs typeface="Calibri"/>
                <a:sym typeface="Calibri"/>
              </a:rPr>
              <a:t>Download My Disney Experience and link your stay before you fly so everything's ready when you land.</a:t>
            </a:r>
            <a:endParaRPr sz="135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2224F"/>
        </a:solidFill>
        <a:effectLst/>
      </p:bgPr>
    </p:bg>
    <p:spTree>
      <p:nvGrpSpPr>
        <p:cNvPr id="1" name="Shape 791"/>
        <p:cNvGrpSpPr/>
        <p:nvPr/>
      </p:nvGrpSpPr>
      <p:grpSpPr>
        <a:xfrm>
          <a:off x="0" y="0"/>
          <a:ext cx="0" cy="0"/>
          <a:chOff x="0" y="0"/>
          <a:chExt cx="0" cy="0"/>
        </a:xfrm>
      </p:grpSpPr>
      <p:cxnSp>
        <p:nvCxnSpPr>
          <p:cNvPr id="792" name="Google Shape;792;p14"/>
          <p:cNvCxnSpPr/>
          <p:nvPr/>
        </p:nvCxnSpPr>
        <p:spPr>
          <a:xfrm>
            <a:off x="2761488" y="2103120"/>
            <a:ext cx="987552" cy="0"/>
          </a:xfrm>
          <a:prstGeom prst="straightConnector1">
            <a:avLst/>
          </a:prstGeom>
          <a:noFill/>
          <a:ln w="19050" cap="flat" cmpd="sng">
            <a:solidFill>
              <a:srgbClr val="F4B740"/>
            </a:solidFill>
            <a:prstDash val="solid"/>
            <a:round/>
            <a:headEnd type="none" w="sm" len="sm"/>
            <a:tailEnd type="none" w="sm" len="sm"/>
          </a:ln>
        </p:spPr>
      </p:cxnSp>
      <p:sp>
        <p:nvSpPr>
          <p:cNvPr id="793" name="Google Shape;793;p14"/>
          <p:cNvSpPr/>
          <p:nvPr/>
        </p:nvSpPr>
        <p:spPr>
          <a:xfrm>
            <a:off x="3726180" y="20802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94" name="Google Shape;794;p14"/>
          <p:cNvCxnSpPr/>
          <p:nvPr/>
        </p:nvCxnSpPr>
        <p:spPr>
          <a:xfrm>
            <a:off x="2732254" y="2250089"/>
            <a:ext cx="912379" cy="377920"/>
          </a:xfrm>
          <a:prstGeom prst="straightConnector1">
            <a:avLst/>
          </a:prstGeom>
          <a:noFill/>
          <a:ln w="19050" cap="flat" cmpd="sng">
            <a:solidFill>
              <a:srgbClr val="F4B740"/>
            </a:solidFill>
            <a:prstDash val="solid"/>
            <a:round/>
            <a:headEnd type="none" w="sm" len="sm"/>
            <a:tailEnd type="none" w="sm" len="sm"/>
          </a:ln>
        </p:spPr>
      </p:cxnSp>
      <p:sp>
        <p:nvSpPr>
          <p:cNvPr id="795" name="Google Shape;795;p14"/>
          <p:cNvSpPr/>
          <p:nvPr/>
        </p:nvSpPr>
        <p:spPr>
          <a:xfrm>
            <a:off x="3621773" y="260514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96" name="Google Shape;796;p14"/>
          <p:cNvCxnSpPr/>
          <p:nvPr/>
        </p:nvCxnSpPr>
        <p:spPr>
          <a:xfrm>
            <a:off x="2649003" y="2374683"/>
            <a:ext cx="698305" cy="698305"/>
          </a:xfrm>
          <a:prstGeom prst="straightConnector1">
            <a:avLst/>
          </a:prstGeom>
          <a:noFill/>
          <a:ln w="19050" cap="flat" cmpd="sng">
            <a:solidFill>
              <a:srgbClr val="F4B740"/>
            </a:solidFill>
            <a:prstDash val="solid"/>
            <a:round/>
            <a:headEnd type="none" w="sm" len="sm"/>
            <a:tailEnd type="none" w="sm" len="sm"/>
          </a:ln>
        </p:spPr>
      </p:cxnSp>
      <p:sp>
        <p:nvSpPr>
          <p:cNvPr id="797" name="Google Shape;797;p14"/>
          <p:cNvSpPr/>
          <p:nvPr/>
        </p:nvSpPr>
        <p:spPr>
          <a:xfrm>
            <a:off x="3324448" y="305012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98" name="Google Shape;798;p14"/>
          <p:cNvCxnSpPr/>
          <p:nvPr/>
        </p:nvCxnSpPr>
        <p:spPr>
          <a:xfrm>
            <a:off x="2524409" y="2457934"/>
            <a:ext cx="377920" cy="912379"/>
          </a:xfrm>
          <a:prstGeom prst="straightConnector1">
            <a:avLst/>
          </a:prstGeom>
          <a:noFill/>
          <a:ln w="19050" cap="flat" cmpd="sng">
            <a:solidFill>
              <a:srgbClr val="F4B740"/>
            </a:solidFill>
            <a:prstDash val="solid"/>
            <a:round/>
            <a:headEnd type="none" w="sm" len="sm"/>
            <a:tailEnd type="none" w="sm" len="sm"/>
          </a:ln>
        </p:spPr>
      </p:cxnSp>
      <p:sp>
        <p:nvSpPr>
          <p:cNvPr id="799" name="Google Shape;799;p14"/>
          <p:cNvSpPr/>
          <p:nvPr/>
        </p:nvSpPr>
        <p:spPr>
          <a:xfrm>
            <a:off x="2879469" y="334745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00" name="Google Shape;800;p14"/>
          <p:cNvCxnSpPr/>
          <p:nvPr/>
        </p:nvCxnSpPr>
        <p:spPr>
          <a:xfrm>
            <a:off x="2377440" y="2487168"/>
            <a:ext cx="0" cy="987552"/>
          </a:xfrm>
          <a:prstGeom prst="straightConnector1">
            <a:avLst/>
          </a:prstGeom>
          <a:noFill/>
          <a:ln w="19050" cap="flat" cmpd="sng">
            <a:solidFill>
              <a:srgbClr val="F4B740"/>
            </a:solidFill>
            <a:prstDash val="solid"/>
            <a:round/>
            <a:headEnd type="none" w="sm" len="sm"/>
            <a:tailEnd type="none" w="sm" len="sm"/>
          </a:ln>
        </p:spPr>
      </p:cxnSp>
      <p:sp>
        <p:nvSpPr>
          <p:cNvPr id="801" name="Google Shape;801;p14"/>
          <p:cNvSpPr/>
          <p:nvPr/>
        </p:nvSpPr>
        <p:spPr>
          <a:xfrm>
            <a:off x="2354580" y="34518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02" name="Google Shape;802;p14"/>
          <p:cNvCxnSpPr/>
          <p:nvPr/>
        </p:nvCxnSpPr>
        <p:spPr>
          <a:xfrm flipH="1">
            <a:off x="1852551" y="2457934"/>
            <a:ext cx="377920" cy="912379"/>
          </a:xfrm>
          <a:prstGeom prst="straightConnector1">
            <a:avLst/>
          </a:prstGeom>
          <a:noFill/>
          <a:ln w="19050" cap="flat" cmpd="sng">
            <a:solidFill>
              <a:srgbClr val="F4B740"/>
            </a:solidFill>
            <a:prstDash val="solid"/>
            <a:round/>
            <a:headEnd type="none" w="sm" len="sm"/>
            <a:tailEnd type="none" w="sm" len="sm"/>
          </a:ln>
        </p:spPr>
      </p:cxnSp>
      <p:sp>
        <p:nvSpPr>
          <p:cNvPr id="803" name="Google Shape;803;p14"/>
          <p:cNvSpPr/>
          <p:nvPr/>
        </p:nvSpPr>
        <p:spPr>
          <a:xfrm>
            <a:off x="1829691" y="334745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04" name="Google Shape;804;p14"/>
          <p:cNvCxnSpPr/>
          <p:nvPr/>
        </p:nvCxnSpPr>
        <p:spPr>
          <a:xfrm flipH="1">
            <a:off x="1407572" y="2374683"/>
            <a:ext cx="698305" cy="698305"/>
          </a:xfrm>
          <a:prstGeom prst="straightConnector1">
            <a:avLst/>
          </a:prstGeom>
          <a:noFill/>
          <a:ln w="19050" cap="flat" cmpd="sng">
            <a:solidFill>
              <a:srgbClr val="F4B740"/>
            </a:solidFill>
            <a:prstDash val="solid"/>
            <a:round/>
            <a:headEnd type="none" w="sm" len="sm"/>
            <a:tailEnd type="none" w="sm" len="sm"/>
          </a:ln>
        </p:spPr>
      </p:cxnSp>
      <p:sp>
        <p:nvSpPr>
          <p:cNvPr id="805" name="Google Shape;805;p14"/>
          <p:cNvSpPr/>
          <p:nvPr/>
        </p:nvSpPr>
        <p:spPr>
          <a:xfrm>
            <a:off x="1384712" y="305012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06" name="Google Shape;806;p14"/>
          <p:cNvCxnSpPr/>
          <p:nvPr/>
        </p:nvCxnSpPr>
        <p:spPr>
          <a:xfrm flipH="1">
            <a:off x="1110247" y="2250089"/>
            <a:ext cx="912379" cy="377920"/>
          </a:xfrm>
          <a:prstGeom prst="straightConnector1">
            <a:avLst/>
          </a:prstGeom>
          <a:noFill/>
          <a:ln w="19050" cap="flat" cmpd="sng">
            <a:solidFill>
              <a:srgbClr val="F4B740"/>
            </a:solidFill>
            <a:prstDash val="solid"/>
            <a:round/>
            <a:headEnd type="none" w="sm" len="sm"/>
            <a:tailEnd type="none" w="sm" len="sm"/>
          </a:ln>
        </p:spPr>
      </p:cxnSp>
      <p:sp>
        <p:nvSpPr>
          <p:cNvPr id="807" name="Google Shape;807;p14"/>
          <p:cNvSpPr/>
          <p:nvPr/>
        </p:nvSpPr>
        <p:spPr>
          <a:xfrm>
            <a:off x="1087387" y="260514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08" name="Google Shape;808;p14"/>
          <p:cNvCxnSpPr/>
          <p:nvPr/>
        </p:nvCxnSpPr>
        <p:spPr>
          <a:xfrm rot="10800000">
            <a:off x="1005840" y="2103120"/>
            <a:ext cx="987552" cy="0"/>
          </a:xfrm>
          <a:prstGeom prst="straightConnector1">
            <a:avLst/>
          </a:prstGeom>
          <a:noFill/>
          <a:ln w="19050" cap="flat" cmpd="sng">
            <a:solidFill>
              <a:srgbClr val="F4B740"/>
            </a:solidFill>
            <a:prstDash val="solid"/>
            <a:round/>
            <a:headEnd type="none" w="sm" len="sm"/>
            <a:tailEnd type="none" w="sm" len="sm"/>
          </a:ln>
        </p:spPr>
      </p:cxnSp>
      <p:sp>
        <p:nvSpPr>
          <p:cNvPr id="809" name="Google Shape;809;p14"/>
          <p:cNvSpPr/>
          <p:nvPr/>
        </p:nvSpPr>
        <p:spPr>
          <a:xfrm>
            <a:off x="982980" y="20802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10" name="Google Shape;810;p14"/>
          <p:cNvCxnSpPr/>
          <p:nvPr/>
        </p:nvCxnSpPr>
        <p:spPr>
          <a:xfrm rot="10800000">
            <a:off x="1110247" y="1578231"/>
            <a:ext cx="912379" cy="377920"/>
          </a:xfrm>
          <a:prstGeom prst="straightConnector1">
            <a:avLst/>
          </a:prstGeom>
          <a:noFill/>
          <a:ln w="19050" cap="flat" cmpd="sng">
            <a:solidFill>
              <a:srgbClr val="F4B740"/>
            </a:solidFill>
            <a:prstDash val="solid"/>
            <a:round/>
            <a:headEnd type="none" w="sm" len="sm"/>
            <a:tailEnd type="none" w="sm" len="sm"/>
          </a:ln>
        </p:spPr>
      </p:cxnSp>
      <p:sp>
        <p:nvSpPr>
          <p:cNvPr id="811" name="Google Shape;811;p14"/>
          <p:cNvSpPr/>
          <p:nvPr/>
        </p:nvSpPr>
        <p:spPr>
          <a:xfrm>
            <a:off x="1087387" y="155537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12" name="Google Shape;812;p14"/>
          <p:cNvCxnSpPr/>
          <p:nvPr/>
        </p:nvCxnSpPr>
        <p:spPr>
          <a:xfrm rot="10800000">
            <a:off x="1407572" y="1133252"/>
            <a:ext cx="698305" cy="698305"/>
          </a:xfrm>
          <a:prstGeom prst="straightConnector1">
            <a:avLst/>
          </a:prstGeom>
          <a:noFill/>
          <a:ln w="19050" cap="flat" cmpd="sng">
            <a:solidFill>
              <a:srgbClr val="F4B740"/>
            </a:solidFill>
            <a:prstDash val="solid"/>
            <a:round/>
            <a:headEnd type="none" w="sm" len="sm"/>
            <a:tailEnd type="none" w="sm" len="sm"/>
          </a:ln>
        </p:spPr>
      </p:cxnSp>
      <p:sp>
        <p:nvSpPr>
          <p:cNvPr id="813" name="Google Shape;813;p14"/>
          <p:cNvSpPr/>
          <p:nvPr/>
        </p:nvSpPr>
        <p:spPr>
          <a:xfrm>
            <a:off x="1384712" y="111039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14" name="Google Shape;814;p14"/>
          <p:cNvCxnSpPr/>
          <p:nvPr/>
        </p:nvCxnSpPr>
        <p:spPr>
          <a:xfrm rot="10800000">
            <a:off x="1852551" y="835927"/>
            <a:ext cx="377920" cy="912379"/>
          </a:xfrm>
          <a:prstGeom prst="straightConnector1">
            <a:avLst/>
          </a:prstGeom>
          <a:noFill/>
          <a:ln w="19050" cap="flat" cmpd="sng">
            <a:solidFill>
              <a:srgbClr val="F4B740"/>
            </a:solidFill>
            <a:prstDash val="solid"/>
            <a:round/>
            <a:headEnd type="none" w="sm" len="sm"/>
            <a:tailEnd type="none" w="sm" len="sm"/>
          </a:ln>
        </p:spPr>
      </p:cxnSp>
      <p:sp>
        <p:nvSpPr>
          <p:cNvPr id="815" name="Google Shape;815;p14"/>
          <p:cNvSpPr/>
          <p:nvPr/>
        </p:nvSpPr>
        <p:spPr>
          <a:xfrm>
            <a:off x="1829691" y="81306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16" name="Google Shape;816;p14"/>
          <p:cNvCxnSpPr/>
          <p:nvPr/>
        </p:nvCxnSpPr>
        <p:spPr>
          <a:xfrm rot="10800000">
            <a:off x="2377440" y="731520"/>
            <a:ext cx="0" cy="987552"/>
          </a:xfrm>
          <a:prstGeom prst="straightConnector1">
            <a:avLst/>
          </a:prstGeom>
          <a:noFill/>
          <a:ln w="19050" cap="flat" cmpd="sng">
            <a:solidFill>
              <a:srgbClr val="F4B740"/>
            </a:solidFill>
            <a:prstDash val="solid"/>
            <a:round/>
            <a:headEnd type="none" w="sm" len="sm"/>
            <a:tailEnd type="none" w="sm" len="sm"/>
          </a:ln>
        </p:spPr>
      </p:cxnSp>
      <p:sp>
        <p:nvSpPr>
          <p:cNvPr id="817" name="Google Shape;817;p14"/>
          <p:cNvSpPr/>
          <p:nvPr/>
        </p:nvSpPr>
        <p:spPr>
          <a:xfrm>
            <a:off x="235458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18" name="Google Shape;818;p14"/>
          <p:cNvCxnSpPr/>
          <p:nvPr/>
        </p:nvCxnSpPr>
        <p:spPr>
          <a:xfrm rot="10800000" flipH="1">
            <a:off x="2524409" y="835927"/>
            <a:ext cx="377920" cy="912379"/>
          </a:xfrm>
          <a:prstGeom prst="straightConnector1">
            <a:avLst/>
          </a:prstGeom>
          <a:noFill/>
          <a:ln w="19050" cap="flat" cmpd="sng">
            <a:solidFill>
              <a:srgbClr val="F4B740"/>
            </a:solidFill>
            <a:prstDash val="solid"/>
            <a:round/>
            <a:headEnd type="none" w="sm" len="sm"/>
            <a:tailEnd type="none" w="sm" len="sm"/>
          </a:ln>
        </p:spPr>
      </p:cxnSp>
      <p:sp>
        <p:nvSpPr>
          <p:cNvPr id="819" name="Google Shape;819;p14"/>
          <p:cNvSpPr/>
          <p:nvPr/>
        </p:nvSpPr>
        <p:spPr>
          <a:xfrm>
            <a:off x="2879469" y="81306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20" name="Google Shape;820;p14"/>
          <p:cNvCxnSpPr/>
          <p:nvPr/>
        </p:nvCxnSpPr>
        <p:spPr>
          <a:xfrm rot="10800000" flipH="1">
            <a:off x="2649003" y="1133252"/>
            <a:ext cx="698305" cy="698305"/>
          </a:xfrm>
          <a:prstGeom prst="straightConnector1">
            <a:avLst/>
          </a:prstGeom>
          <a:noFill/>
          <a:ln w="19050" cap="flat" cmpd="sng">
            <a:solidFill>
              <a:srgbClr val="F4B740"/>
            </a:solidFill>
            <a:prstDash val="solid"/>
            <a:round/>
            <a:headEnd type="none" w="sm" len="sm"/>
            <a:tailEnd type="none" w="sm" len="sm"/>
          </a:ln>
        </p:spPr>
      </p:cxnSp>
      <p:sp>
        <p:nvSpPr>
          <p:cNvPr id="821" name="Google Shape;821;p14"/>
          <p:cNvSpPr/>
          <p:nvPr/>
        </p:nvSpPr>
        <p:spPr>
          <a:xfrm>
            <a:off x="3324448" y="111039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22" name="Google Shape;822;p14"/>
          <p:cNvCxnSpPr/>
          <p:nvPr/>
        </p:nvCxnSpPr>
        <p:spPr>
          <a:xfrm rot="10800000" flipH="1">
            <a:off x="2732254" y="1578231"/>
            <a:ext cx="912379" cy="377920"/>
          </a:xfrm>
          <a:prstGeom prst="straightConnector1">
            <a:avLst/>
          </a:prstGeom>
          <a:noFill/>
          <a:ln w="19050" cap="flat" cmpd="sng">
            <a:solidFill>
              <a:srgbClr val="F4B740"/>
            </a:solidFill>
            <a:prstDash val="solid"/>
            <a:round/>
            <a:headEnd type="none" w="sm" len="sm"/>
            <a:tailEnd type="none" w="sm" len="sm"/>
          </a:ln>
        </p:spPr>
      </p:cxnSp>
      <p:sp>
        <p:nvSpPr>
          <p:cNvPr id="823" name="Google Shape;823;p14"/>
          <p:cNvSpPr/>
          <p:nvPr/>
        </p:nvSpPr>
        <p:spPr>
          <a:xfrm>
            <a:off x="3621773" y="155537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24" name="Google Shape;824;p14"/>
          <p:cNvCxnSpPr/>
          <p:nvPr/>
        </p:nvCxnSpPr>
        <p:spPr>
          <a:xfrm>
            <a:off x="10193731" y="2286000"/>
            <a:ext cx="1053389" cy="0"/>
          </a:xfrm>
          <a:prstGeom prst="straightConnector1">
            <a:avLst/>
          </a:prstGeom>
          <a:noFill/>
          <a:ln w="19050" cap="flat" cmpd="sng">
            <a:solidFill>
              <a:srgbClr val="C8332F"/>
            </a:solidFill>
            <a:prstDash val="solid"/>
            <a:round/>
            <a:headEnd type="none" w="sm" len="sm"/>
            <a:tailEnd type="none" w="sm" len="sm"/>
          </a:ln>
        </p:spPr>
      </p:cxnSp>
      <p:sp>
        <p:nvSpPr>
          <p:cNvPr id="825" name="Google Shape;825;p14"/>
          <p:cNvSpPr/>
          <p:nvPr/>
        </p:nvSpPr>
        <p:spPr>
          <a:xfrm>
            <a:off x="11224260" y="226314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26" name="Google Shape;826;p14"/>
          <p:cNvCxnSpPr/>
          <p:nvPr/>
        </p:nvCxnSpPr>
        <p:spPr>
          <a:xfrm>
            <a:off x="10162548" y="2442767"/>
            <a:ext cx="973204" cy="403114"/>
          </a:xfrm>
          <a:prstGeom prst="straightConnector1">
            <a:avLst/>
          </a:prstGeom>
          <a:noFill/>
          <a:ln w="19050" cap="flat" cmpd="sng">
            <a:solidFill>
              <a:srgbClr val="C8332F"/>
            </a:solidFill>
            <a:prstDash val="solid"/>
            <a:round/>
            <a:headEnd type="none" w="sm" len="sm"/>
            <a:tailEnd type="none" w="sm" len="sm"/>
          </a:ln>
        </p:spPr>
      </p:cxnSp>
      <p:sp>
        <p:nvSpPr>
          <p:cNvPr id="827" name="Google Shape;827;p14"/>
          <p:cNvSpPr/>
          <p:nvPr/>
        </p:nvSpPr>
        <p:spPr>
          <a:xfrm>
            <a:off x="11112893" y="2823021"/>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28" name="Google Shape;828;p14"/>
          <p:cNvCxnSpPr/>
          <p:nvPr/>
        </p:nvCxnSpPr>
        <p:spPr>
          <a:xfrm>
            <a:off x="10073747" y="2575667"/>
            <a:ext cx="744858" cy="744858"/>
          </a:xfrm>
          <a:prstGeom prst="straightConnector1">
            <a:avLst/>
          </a:prstGeom>
          <a:noFill/>
          <a:ln w="19050" cap="flat" cmpd="sng">
            <a:solidFill>
              <a:srgbClr val="C8332F"/>
            </a:solidFill>
            <a:prstDash val="solid"/>
            <a:round/>
            <a:headEnd type="none" w="sm" len="sm"/>
            <a:tailEnd type="none" w="sm" len="sm"/>
          </a:ln>
        </p:spPr>
      </p:cxnSp>
      <p:sp>
        <p:nvSpPr>
          <p:cNvPr id="829" name="Google Shape;829;p14"/>
          <p:cNvSpPr/>
          <p:nvPr/>
        </p:nvSpPr>
        <p:spPr>
          <a:xfrm>
            <a:off x="10795746" y="3297666"/>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0" name="Google Shape;830;p14"/>
          <p:cNvCxnSpPr/>
          <p:nvPr/>
        </p:nvCxnSpPr>
        <p:spPr>
          <a:xfrm>
            <a:off x="9940847" y="2664468"/>
            <a:ext cx="403114" cy="973204"/>
          </a:xfrm>
          <a:prstGeom prst="straightConnector1">
            <a:avLst/>
          </a:prstGeom>
          <a:noFill/>
          <a:ln w="19050" cap="flat" cmpd="sng">
            <a:solidFill>
              <a:srgbClr val="C8332F"/>
            </a:solidFill>
            <a:prstDash val="solid"/>
            <a:round/>
            <a:headEnd type="none" w="sm" len="sm"/>
            <a:tailEnd type="none" w="sm" len="sm"/>
          </a:ln>
        </p:spPr>
      </p:cxnSp>
      <p:sp>
        <p:nvSpPr>
          <p:cNvPr id="831" name="Google Shape;831;p14"/>
          <p:cNvSpPr/>
          <p:nvPr/>
        </p:nvSpPr>
        <p:spPr>
          <a:xfrm>
            <a:off x="10321101" y="3614813"/>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2" name="Google Shape;832;p14"/>
          <p:cNvCxnSpPr/>
          <p:nvPr/>
        </p:nvCxnSpPr>
        <p:spPr>
          <a:xfrm>
            <a:off x="9784080" y="2695651"/>
            <a:ext cx="0" cy="1053389"/>
          </a:xfrm>
          <a:prstGeom prst="straightConnector1">
            <a:avLst/>
          </a:prstGeom>
          <a:noFill/>
          <a:ln w="19050" cap="flat" cmpd="sng">
            <a:solidFill>
              <a:srgbClr val="C8332F"/>
            </a:solidFill>
            <a:prstDash val="solid"/>
            <a:round/>
            <a:headEnd type="none" w="sm" len="sm"/>
            <a:tailEnd type="none" w="sm" len="sm"/>
          </a:ln>
        </p:spPr>
      </p:cxnSp>
      <p:sp>
        <p:nvSpPr>
          <p:cNvPr id="833" name="Google Shape;833;p14"/>
          <p:cNvSpPr/>
          <p:nvPr/>
        </p:nvSpPr>
        <p:spPr>
          <a:xfrm>
            <a:off x="9761220" y="372618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4" name="Google Shape;834;p14"/>
          <p:cNvCxnSpPr/>
          <p:nvPr/>
        </p:nvCxnSpPr>
        <p:spPr>
          <a:xfrm flipH="1">
            <a:off x="9224199" y="2664468"/>
            <a:ext cx="403114" cy="973204"/>
          </a:xfrm>
          <a:prstGeom prst="straightConnector1">
            <a:avLst/>
          </a:prstGeom>
          <a:noFill/>
          <a:ln w="19050" cap="flat" cmpd="sng">
            <a:solidFill>
              <a:srgbClr val="C8332F"/>
            </a:solidFill>
            <a:prstDash val="solid"/>
            <a:round/>
            <a:headEnd type="none" w="sm" len="sm"/>
            <a:tailEnd type="none" w="sm" len="sm"/>
          </a:ln>
        </p:spPr>
      </p:cxnSp>
      <p:sp>
        <p:nvSpPr>
          <p:cNvPr id="835" name="Google Shape;835;p14"/>
          <p:cNvSpPr/>
          <p:nvPr/>
        </p:nvSpPr>
        <p:spPr>
          <a:xfrm>
            <a:off x="9201339" y="3614813"/>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6" name="Google Shape;836;p14"/>
          <p:cNvCxnSpPr/>
          <p:nvPr/>
        </p:nvCxnSpPr>
        <p:spPr>
          <a:xfrm flipH="1">
            <a:off x="8749554" y="2575667"/>
            <a:ext cx="744858" cy="744858"/>
          </a:xfrm>
          <a:prstGeom prst="straightConnector1">
            <a:avLst/>
          </a:prstGeom>
          <a:noFill/>
          <a:ln w="19050" cap="flat" cmpd="sng">
            <a:solidFill>
              <a:srgbClr val="C8332F"/>
            </a:solidFill>
            <a:prstDash val="solid"/>
            <a:round/>
            <a:headEnd type="none" w="sm" len="sm"/>
            <a:tailEnd type="none" w="sm" len="sm"/>
          </a:ln>
        </p:spPr>
      </p:cxnSp>
      <p:sp>
        <p:nvSpPr>
          <p:cNvPr id="837" name="Google Shape;837;p14"/>
          <p:cNvSpPr/>
          <p:nvPr/>
        </p:nvSpPr>
        <p:spPr>
          <a:xfrm>
            <a:off x="8726694" y="3297666"/>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8" name="Google Shape;838;p14"/>
          <p:cNvCxnSpPr/>
          <p:nvPr/>
        </p:nvCxnSpPr>
        <p:spPr>
          <a:xfrm flipH="1">
            <a:off x="8432407" y="2442767"/>
            <a:ext cx="973204" cy="403114"/>
          </a:xfrm>
          <a:prstGeom prst="straightConnector1">
            <a:avLst/>
          </a:prstGeom>
          <a:noFill/>
          <a:ln w="19050" cap="flat" cmpd="sng">
            <a:solidFill>
              <a:srgbClr val="C8332F"/>
            </a:solidFill>
            <a:prstDash val="solid"/>
            <a:round/>
            <a:headEnd type="none" w="sm" len="sm"/>
            <a:tailEnd type="none" w="sm" len="sm"/>
          </a:ln>
        </p:spPr>
      </p:cxnSp>
      <p:sp>
        <p:nvSpPr>
          <p:cNvPr id="839" name="Google Shape;839;p14"/>
          <p:cNvSpPr/>
          <p:nvPr/>
        </p:nvSpPr>
        <p:spPr>
          <a:xfrm>
            <a:off x="8409547" y="2823021"/>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40" name="Google Shape;840;p14"/>
          <p:cNvCxnSpPr/>
          <p:nvPr/>
        </p:nvCxnSpPr>
        <p:spPr>
          <a:xfrm rot="10800000">
            <a:off x="8321040" y="2286000"/>
            <a:ext cx="1053389" cy="0"/>
          </a:xfrm>
          <a:prstGeom prst="straightConnector1">
            <a:avLst/>
          </a:prstGeom>
          <a:noFill/>
          <a:ln w="19050" cap="flat" cmpd="sng">
            <a:solidFill>
              <a:srgbClr val="C8332F"/>
            </a:solidFill>
            <a:prstDash val="solid"/>
            <a:round/>
            <a:headEnd type="none" w="sm" len="sm"/>
            <a:tailEnd type="none" w="sm" len="sm"/>
          </a:ln>
        </p:spPr>
      </p:cxnSp>
      <p:sp>
        <p:nvSpPr>
          <p:cNvPr id="841" name="Google Shape;841;p14"/>
          <p:cNvSpPr/>
          <p:nvPr/>
        </p:nvSpPr>
        <p:spPr>
          <a:xfrm>
            <a:off x="8298180" y="226314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42" name="Google Shape;842;p14"/>
          <p:cNvCxnSpPr/>
          <p:nvPr/>
        </p:nvCxnSpPr>
        <p:spPr>
          <a:xfrm rot="10800000">
            <a:off x="8432407" y="1726119"/>
            <a:ext cx="973204" cy="403114"/>
          </a:xfrm>
          <a:prstGeom prst="straightConnector1">
            <a:avLst/>
          </a:prstGeom>
          <a:noFill/>
          <a:ln w="19050" cap="flat" cmpd="sng">
            <a:solidFill>
              <a:srgbClr val="C8332F"/>
            </a:solidFill>
            <a:prstDash val="solid"/>
            <a:round/>
            <a:headEnd type="none" w="sm" len="sm"/>
            <a:tailEnd type="none" w="sm" len="sm"/>
          </a:ln>
        </p:spPr>
      </p:cxnSp>
      <p:sp>
        <p:nvSpPr>
          <p:cNvPr id="843" name="Google Shape;843;p14"/>
          <p:cNvSpPr/>
          <p:nvPr/>
        </p:nvSpPr>
        <p:spPr>
          <a:xfrm>
            <a:off x="8409547" y="1703259"/>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44" name="Google Shape;844;p14"/>
          <p:cNvCxnSpPr/>
          <p:nvPr/>
        </p:nvCxnSpPr>
        <p:spPr>
          <a:xfrm rot="10800000">
            <a:off x="8749554" y="1251474"/>
            <a:ext cx="744858" cy="744858"/>
          </a:xfrm>
          <a:prstGeom prst="straightConnector1">
            <a:avLst/>
          </a:prstGeom>
          <a:noFill/>
          <a:ln w="19050" cap="flat" cmpd="sng">
            <a:solidFill>
              <a:srgbClr val="C8332F"/>
            </a:solidFill>
            <a:prstDash val="solid"/>
            <a:round/>
            <a:headEnd type="none" w="sm" len="sm"/>
            <a:tailEnd type="none" w="sm" len="sm"/>
          </a:ln>
        </p:spPr>
      </p:cxnSp>
      <p:sp>
        <p:nvSpPr>
          <p:cNvPr id="845" name="Google Shape;845;p14"/>
          <p:cNvSpPr/>
          <p:nvPr/>
        </p:nvSpPr>
        <p:spPr>
          <a:xfrm>
            <a:off x="8726694" y="1228614"/>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46" name="Google Shape;846;p14"/>
          <p:cNvCxnSpPr/>
          <p:nvPr/>
        </p:nvCxnSpPr>
        <p:spPr>
          <a:xfrm rot="10800000">
            <a:off x="9224199" y="934327"/>
            <a:ext cx="403114" cy="973204"/>
          </a:xfrm>
          <a:prstGeom prst="straightConnector1">
            <a:avLst/>
          </a:prstGeom>
          <a:noFill/>
          <a:ln w="19050" cap="flat" cmpd="sng">
            <a:solidFill>
              <a:srgbClr val="C8332F"/>
            </a:solidFill>
            <a:prstDash val="solid"/>
            <a:round/>
            <a:headEnd type="none" w="sm" len="sm"/>
            <a:tailEnd type="none" w="sm" len="sm"/>
          </a:ln>
        </p:spPr>
      </p:cxnSp>
      <p:sp>
        <p:nvSpPr>
          <p:cNvPr id="847" name="Google Shape;847;p14"/>
          <p:cNvSpPr/>
          <p:nvPr/>
        </p:nvSpPr>
        <p:spPr>
          <a:xfrm>
            <a:off x="9201339" y="911467"/>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48" name="Google Shape;848;p14"/>
          <p:cNvCxnSpPr/>
          <p:nvPr/>
        </p:nvCxnSpPr>
        <p:spPr>
          <a:xfrm rot="10800000">
            <a:off x="9784080" y="822960"/>
            <a:ext cx="0" cy="1053389"/>
          </a:xfrm>
          <a:prstGeom prst="straightConnector1">
            <a:avLst/>
          </a:prstGeom>
          <a:noFill/>
          <a:ln w="19050" cap="flat" cmpd="sng">
            <a:solidFill>
              <a:srgbClr val="C8332F"/>
            </a:solidFill>
            <a:prstDash val="solid"/>
            <a:round/>
            <a:headEnd type="none" w="sm" len="sm"/>
            <a:tailEnd type="none" w="sm" len="sm"/>
          </a:ln>
        </p:spPr>
      </p:cxnSp>
      <p:sp>
        <p:nvSpPr>
          <p:cNvPr id="849" name="Google Shape;849;p14"/>
          <p:cNvSpPr/>
          <p:nvPr/>
        </p:nvSpPr>
        <p:spPr>
          <a:xfrm>
            <a:off x="9761220" y="80010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50" name="Google Shape;850;p14"/>
          <p:cNvCxnSpPr/>
          <p:nvPr/>
        </p:nvCxnSpPr>
        <p:spPr>
          <a:xfrm rot="10800000" flipH="1">
            <a:off x="9940847" y="934327"/>
            <a:ext cx="403114" cy="973204"/>
          </a:xfrm>
          <a:prstGeom prst="straightConnector1">
            <a:avLst/>
          </a:prstGeom>
          <a:noFill/>
          <a:ln w="19050" cap="flat" cmpd="sng">
            <a:solidFill>
              <a:srgbClr val="C8332F"/>
            </a:solidFill>
            <a:prstDash val="solid"/>
            <a:round/>
            <a:headEnd type="none" w="sm" len="sm"/>
            <a:tailEnd type="none" w="sm" len="sm"/>
          </a:ln>
        </p:spPr>
      </p:cxnSp>
      <p:sp>
        <p:nvSpPr>
          <p:cNvPr id="851" name="Google Shape;851;p14"/>
          <p:cNvSpPr/>
          <p:nvPr/>
        </p:nvSpPr>
        <p:spPr>
          <a:xfrm>
            <a:off x="10321101" y="911467"/>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52" name="Google Shape;852;p14"/>
          <p:cNvCxnSpPr/>
          <p:nvPr/>
        </p:nvCxnSpPr>
        <p:spPr>
          <a:xfrm rot="10800000" flipH="1">
            <a:off x="10073747" y="1251474"/>
            <a:ext cx="744858" cy="744858"/>
          </a:xfrm>
          <a:prstGeom prst="straightConnector1">
            <a:avLst/>
          </a:prstGeom>
          <a:noFill/>
          <a:ln w="19050" cap="flat" cmpd="sng">
            <a:solidFill>
              <a:srgbClr val="C8332F"/>
            </a:solidFill>
            <a:prstDash val="solid"/>
            <a:round/>
            <a:headEnd type="none" w="sm" len="sm"/>
            <a:tailEnd type="none" w="sm" len="sm"/>
          </a:ln>
        </p:spPr>
      </p:cxnSp>
      <p:sp>
        <p:nvSpPr>
          <p:cNvPr id="853" name="Google Shape;853;p14"/>
          <p:cNvSpPr/>
          <p:nvPr/>
        </p:nvSpPr>
        <p:spPr>
          <a:xfrm>
            <a:off x="10795746" y="1228614"/>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54" name="Google Shape;854;p14"/>
          <p:cNvCxnSpPr/>
          <p:nvPr/>
        </p:nvCxnSpPr>
        <p:spPr>
          <a:xfrm rot="10800000" flipH="1">
            <a:off x="10162548" y="1726119"/>
            <a:ext cx="973204" cy="403114"/>
          </a:xfrm>
          <a:prstGeom prst="straightConnector1">
            <a:avLst/>
          </a:prstGeom>
          <a:noFill/>
          <a:ln w="19050" cap="flat" cmpd="sng">
            <a:solidFill>
              <a:srgbClr val="C8332F"/>
            </a:solidFill>
            <a:prstDash val="solid"/>
            <a:round/>
            <a:headEnd type="none" w="sm" len="sm"/>
            <a:tailEnd type="none" w="sm" len="sm"/>
          </a:ln>
        </p:spPr>
      </p:cxnSp>
      <p:sp>
        <p:nvSpPr>
          <p:cNvPr id="855" name="Google Shape;855;p14"/>
          <p:cNvSpPr/>
          <p:nvPr/>
        </p:nvSpPr>
        <p:spPr>
          <a:xfrm>
            <a:off x="11112893" y="1703259"/>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56" name="Google Shape;856;p14"/>
          <p:cNvCxnSpPr/>
          <p:nvPr/>
        </p:nvCxnSpPr>
        <p:spPr>
          <a:xfrm>
            <a:off x="6362395" y="5120640"/>
            <a:ext cx="724205"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857" name="Google Shape;857;p14"/>
          <p:cNvSpPr/>
          <p:nvPr/>
        </p:nvSpPr>
        <p:spPr>
          <a:xfrm>
            <a:off x="7063740" y="50977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58" name="Google Shape;858;p14"/>
          <p:cNvCxnSpPr/>
          <p:nvPr/>
        </p:nvCxnSpPr>
        <p:spPr>
          <a:xfrm>
            <a:off x="6334505" y="5242837"/>
            <a:ext cx="652486" cy="314221"/>
          </a:xfrm>
          <a:prstGeom prst="straightConnector1">
            <a:avLst/>
          </a:prstGeom>
          <a:noFill/>
          <a:ln w="15875" cap="flat" cmpd="sng">
            <a:solidFill>
              <a:srgbClr val="F4B740">
                <a:alpha val="85098"/>
              </a:srgbClr>
            </a:solidFill>
            <a:prstDash val="solid"/>
            <a:round/>
            <a:headEnd type="none" w="sm" len="sm"/>
            <a:tailEnd type="none" w="sm" len="sm"/>
          </a:ln>
        </p:spPr>
      </p:cxnSp>
      <p:sp>
        <p:nvSpPr>
          <p:cNvPr id="859" name="Google Shape;859;p14"/>
          <p:cNvSpPr/>
          <p:nvPr/>
        </p:nvSpPr>
        <p:spPr>
          <a:xfrm>
            <a:off x="6964131" y="553419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0" name="Google Shape;860;p14"/>
          <p:cNvCxnSpPr/>
          <p:nvPr/>
        </p:nvCxnSpPr>
        <p:spPr>
          <a:xfrm>
            <a:off x="6256357" y="5340831"/>
            <a:ext cx="451534" cy="566206"/>
          </a:xfrm>
          <a:prstGeom prst="straightConnector1">
            <a:avLst/>
          </a:prstGeom>
          <a:noFill/>
          <a:ln w="15875" cap="flat" cmpd="sng">
            <a:solidFill>
              <a:srgbClr val="F4B740">
                <a:alpha val="85098"/>
              </a:srgbClr>
            </a:solidFill>
            <a:prstDash val="solid"/>
            <a:round/>
            <a:headEnd type="none" w="sm" len="sm"/>
            <a:tailEnd type="none" w="sm" len="sm"/>
          </a:ln>
        </p:spPr>
      </p:cxnSp>
      <p:sp>
        <p:nvSpPr>
          <p:cNvPr id="861" name="Google Shape;861;p14"/>
          <p:cNvSpPr/>
          <p:nvPr/>
        </p:nvSpPr>
        <p:spPr>
          <a:xfrm>
            <a:off x="6685031" y="588417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2" name="Google Shape;862;p14"/>
          <p:cNvCxnSpPr/>
          <p:nvPr/>
        </p:nvCxnSpPr>
        <p:spPr>
          <a:xfrm>
            <a:off x="6143430" y="5395214"/>
            <a:ext cx="161151" cy="706047"/>
          </a:xfrm>
          <a:prstGeom prst="straightConnector1">
            <a:avLst/>
          </a:prstGeom>
          <a:noFill/>
          <a:ln w="15875" cap="flat" cmpd="sng">
            <a:solidFill>
              <a:srgbClr val="F4B740">
                <a:alpha val="85098"/>
              </a:srgbClr>
            </a:solidFill>
            <a:prstDash val="solid"/>
            <a:round/>
            <a:headEnd type="none" w="sm" len="sm"/>
            <a:tailEnd type="none" w="sm" len="sm"/>
          </a:ln>
        </p:spPr>
      </p:cxnSp>
      <p:sp>
        <p:nvSpPr>
          <p:cNvPr id="863" name="Google Shape;863;p14"/>
          <p:cNvSpPr/>
          <p:nvPr/>
        </p:nvSpPr>
        <p:spPr>
          <a:xfrm>
            <a:off x="6281720" y="607840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4" name="Google Shape;864;p14"/>
          <p:cNvCxnSpPr/>
          <p:nvPr/>
        </p:nvCxnSpPr>
        <p:spPr>
          <a:xfrm flipH="1">
            <a:off x="5856940" y="5395214"/>
            <a:ext cx="161151" cy="706047"/>
          </a:xfrm>
          <a:prstGeom prst="straightConnector1">
            <a:avLst/>
          </a:prstGeom>
          <a:noFill/>
          <a:ln w="15875" cap="flat" cmpd="sng">
            <a:solidFill>
              <a:srgbClr val="F4B740">
                <a:alpha val="85098"/>
              </a:srgbClr>
            </a:solidFill>
            <a:prstDash val="solid"/>
            <a:round/>
            <a:headEnd type="none" w="sm" len="sm"/>
            <a:tailEnd type="none" w="sm" len="sm"/>
          </a:ln>
        </p:spPr>
      </p:cxnSp>
      <p:sp>
        <p:nvSpPr>
          <p:cNvPr id="865" name="Google Shape;865;p14"/>
          <p:cNvSpPr/>
          <p:nvPr/>
        </p:nvSpPr>
        <p:spPr>
          <a:xfrm>
            <a:off x="5834080" y="607840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6" name="Google Shape;866;p14"/>
          <p:cNvCxnSpPr/>
          <p:nvPr/>
        </p:nvCxnSpPr>
        <p:spPr>
          <a:xfrm flipH="1">
            <a:off x="5453629" y="5340831"/>
            <a:ext cx="451534" cy="566206"/>
          </a:xfrm>
          <a:prstGeom prst="straightConnector1">
            <a:avLst/>
          </a:prstGeom>
          <a:noFill/>
          <a:ln w="15875" cap="flat" cmpd="sng">
            <a:solidFill>
              <a:srgbClr val="F4B740">
                <a:alpha val="85098"/>
              </a:srgbClr>
            </a:solidFill>
            <a:prstDash val="solid"/>
            <a:round/>
            <a:headEnd type="none" w="sm" len="sm"/>
            <a:tailEnd type="none" w="sm" len="sm"/>
          </a:ln>
        </p:spPr>
      </p:cxnSp>
      <p:sp>
        <p:nvSpPr>
          <p:cNvPr id="867" name="Google Shape;867;p14"/>
          <p:cNvSpPr/>
          <p:nvPr/>
        </p:nvSpPr>
        <p:spPr>
          <a:xfrm>
            <a:off x="5430769" y="588417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8" name="Google Shape;868;p14"/>
          <p:cNvCxnSpPr/>
          <p:nvPr/>
        </p:nvCxnSpPr>
        <p:spPr>
          <a:xfrm flipH="1">
            <a:off x="5174529" y="5242837"/>
            <a:ext cx="652486" cy="314221"/>
          </a:xfrm>
          <a:prstGeom prst="straightConnector1">
            <a:avLst/>
          </a:prstGeom>
          <a:noFill/>
          <a:ln w="15875" cap="flat" cmpd="sng">
            <a:solidFill>
              <a:srgbClr val="F4B740">
                <a:alpha val="85098"/>
              </a:srgbClr>
            </a:solidFill>
            <a:prstDash val="solid"/>
            <a:round/>
            <a:headEnd type="none" w="sm" len="sm"/>
            <a:tailEnd type="none" w="sm" len="sm"/>
          </a:ln>
        </p:spPr>
      </p:cxnSp>
      <p:sp>
        <p:nvSpPr>
          <p:cNvPr id="869" name="Google Shape;869;p14"/>
          <p:cNvSpPr/>
          <p:nvPr/>
        </p:nvSpPr>
        <p:spPr>
          <a:xfrm>
            <a:off x="5151669" y="553419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70" name="Google Shape;870;p14"/>
          <p:cNvCxnSpPr/>
          <p:nvPr/>
        </p:nvCxnSpPr>
        <p:spPr>
          <a:xfrm rot="10800000">
            <a:off x="5074920" y="5120640"/>
            <a:ext cx="724205"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871" name="Google Shape;871;p14"/>
          <p:cNvSpPr/>
          <p:nvPr/>
        </p:nvSpPr>
        <p:spPr>
          <a:xfrm>
            <a:off x="5052060" y="50977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72" name="Google Shape;872;p14"/>
          <p:cNvCxnSpPr/>
          <p:nvPr/>
        </p:nvCxnSpPr>
        <p:spPr>
          <a:xfrm rot="10800000">
            <a:off x="5174529" y="4684222"/>
            <a:ext cx="652486" cy="314221"/>
          </a:xfrm>
          <a:prstGeom prst="straightConnector1">
            <a:avLst/>
          </a:prstGeom>
          <a:noFill/>
          <a:ln w="15875" cap="flat" cmpd="sng">
            <a:solidFill>
              <a:srgbClr val="F4B740">
                <a:alpha val="85098"/>
              </a:srgbClr>
            </a:solidFill>
            <a:prstDash val="solid"/>
            <a:round/>
            <a:headEnd type="none" w="sm" len="sm"/>
            <a:tailEnd type="none" w="sm" len="sm"/>
          </a:ln>
        </p:spPr>
      </p:cxnSp>
      <p:sp>
        <p:nvSpPr>
          <p:cNvPr id="873" name="Google Shape;873;p14"/>
          <p:cNvSpPr/>
          <p:nvPr/>
        </p:nvSpPr>
        <p:spPr>
          <a:xfrm>
            <a:off x="5151669" y="466136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74" name="Google Shape;874;p14"/>
          <p:cNvCxnSpPr/>
          <p:nvPr/>
        </p:nvCxnSpPr>
        <p:spPr>
          <a:xfrm rot="10800000">
            <a:off x="5453629" y="4334243"/>
            <a:ext cx="451534" cy="566206"/>
          </a:xfrm>
          <a:prstGeom prst="straightConnector1">
            <a:avLst/>
          </a:prstGeom>
          <a:noFill/>
          <a:ln w="15875" cap="flat" cmpd="sng">
            <a:solidFill>
              <a:srgbClr val="F4B740">
                <a:alpha val="85098"/>
              </a:srgbClr>
            </a:solidFill>
            <a:prstDash val="solid"/>
            <a:round/>
            <a:headEnd type="none" w="sm" len="sm"/>
            <a:tailEnd type="none" w="sm" len="sm"/>
          </a:ln>
        </p:spPr>
      </p:cxnSp>
      <p:sp>
        <p:nvSpPr>
          <p:cNvPr id="875" name="Google Shape;875;p14"/>
          <p:cNvSpPr/>
          <p:nvPr/>
        </p:nvSpPr>
        <p:spPr>
          <a:xfrm>
            <a:off x="5430769" y="431138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76" name="Google Shape;876;p14"/>
          <p:cNvCxnSpPr/>
          <p:nvPr/>
        </p:nvCxnSpPr>
        <p:spPr>
          <a:xfrm rot="10800000">
            <a:off x="5856940" y="4140019"/>
            <a:ext cx="161151" cy="706047"/>
          </a:xfrm>
          <a:prstGeom prst="straightConnector1">
            <a:avLst/>
          </a:prstGeom>
          <a:noFill/>
          <a:ln w="15875" cap="flat" cmpd="sng">
            <a:solidFill>
              <a:srgbClr val="F4B740">
                <a:alpha val="85098"/>
              </a:srgbClr>
            </a:solidFill>
            <a:prstDash val="solid"/>
            <a:round/>
            <a:headEnd type="none" w="sm" len="sm"/>
            <a:tailEnd type="none" w="sm" len="sm"/>
          </a:ln>
        </p:spPr>
      </p:cxnSp>
      <p:sp>
        <p:nvSpPr>
          <p:cNvPr id="877" name="Google Shape;877;p14"/>
          <p:cNvSpPr/>
          <p:nvPr/>
        </p:nvSpPr>
        <p:spPr>
          <a:xfrm>
            <a:off x="5834080" y="411715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78" name="Google Shape;878;p14"/>
          <p:cNvCxnSpPr/>
          <p:nvPr/>
        </p:nvCxnSpPr>
        <p:spPr>
          <a:xfrm rot="10800000" flipH="1">
            <a:off x="6143430" y="4140019"/>
            <a:ext cx="161151" cy="706047"/>
          </a:xfrm>
          <a:prstGeom prst="straightConnector1">
            <a:avLst/>
          </a:prstGeom>
          <a:noFill/>
          <a:ln w="15875" cap="flat" cmpd="sng">
            <a:solidFill>
              <a:srgbClr val="F4B740">
                <a:alpha val="85098"/>
              </a:srgbClr>
            </a:solidFill>
            <a:prstDash val="solid"/>
            <a:round/>
            <a:headEnd type="none" w="sm" len="sm"/>
            <a:tailEnd type="none" w="sm" len="sm"/>
          </a:ln>
        </p:spPr>
      </p:cxnSp>
      <p:sp>
        <p:nvSpPr>
          <p:cNvPr id="879" name="Google Shape;879;p14"/>
          <p:cNvSpPr/>
          <p:nvPr/>
        </p:nvSpPr>
        <p:spPr>
          <a:xfrm>
            <a:off x="6281720" y="411715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80" name="Google Shape;880;p14"/>
          <p:cNvCxnSpPr/>
          <p:nvPr/>
        </p:nvCxnSpPr>
        <p:spPr>
          <a:xfrm rot="10800000" flipH="1">
            <a:off x="6256357" y="4334243"/>
            <a:ext cx="451534" cy="566206"/>
          </a:xfrm>
          <a:prstGeom prst="straightConnector1">
            <a:avLst/>
          </a:prstGeom>
          <a:noFill/>
          <a:ln w="15875" cap="flat" cmpd="sng">
            <a:solidFill>
              <a:srgbClr val="F4B740">
                <a:alpha val="85098"/>
              </a:srgbClr>
            </a:solidFill>
            <a:prstDash val="solid"/>
            <a:round/>
            <a:headEnd type="none" w="sm" len="sm"/>
            <a:tailEnd type="none" w="sm" len="sm"/>
          </a:ln>
        </p:spPr>
      </p:cxnSp>
      <p:sp>
        <p:nvSpPr>
          <p:cNvPr id="881" name="Google Shape;881;p14"/>
          <p:cNvSpPr/>
          <p:nvPr/>
        </p:nvSpPr>
        <p:spPr>
          <a:xfrm>
            <a:off x="6685031" y="431138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82" name="Google Shape;882;p14"/>
          <p:cNvCxnSpPr/>
          <p:nvPr/>
        </p:nvCxnSpPr>
        <p:spPr>
          <a:xfrm rot="10800000" flipH="1">
            <a:off x="6334505" y="4684222"/>
            <a:ext cx="652486" cy="314221"/>
          </a:xfrm>
          <a:prstGeom prst="straightConnector1">
            <a:avLst/>
          </a:prstGeom>
          <a:noFill/>
          <a:ln w="15875" cap="flat" cmpd="sng">
            <a:solidFill>
              <a:srgbClr val="F4B740">
                <a:alpha val="85098"/>
              </a:srgbClr>
            </a:solidFill>
            <a:prstDash val="solid"/>
            <a:round/>
            <a:headEnd type="none" w="sm" len="sm"/>
            <a:tailEnd type="none" w="sm" len="sm"/>
          </a:ln>
        </p:spPr>
      </p:cxnSp>
      <p:sp>
        <p:nvSpPr>
          <p:cNvPr id="883" name="Google Shape;883;p14"/>
          <p:cNvSpPr/>
          <p:nvPr/>
        </p:nvSpPr>
        <p:spPr>
          <a:xfrm>
            <a:off x="6964131" y="466136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4"/>
          <p:cNvSpPr/>
          <p:nvPr/>
        </p:nvSpPr>
        <p:spPr>
          <a:xfrm>
            <a:off x="4206240" y="1280160"/>
            <a:ext cx="182880" cy="182880"/>
          </a:xfrm>
          <a:prstGeom prst="star4">
            <a:avLst>
              <a:gd name="adj" fmla="val 125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4"/>
          <p:cNvSpPr/>
          <p:nvPr/>
        </p:nvSpPr>
        <p:spPr>
          <a:xfrm>
            <a:off x="8138160" y="1371600"/>
            <a:ext cx="182880" cy="182880"/>
          </a:xfrm>
          <a:prstGeom prst="star4">
            <a:avLst>
              <a:gd name="adj" fmla="val 125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4"/>
          <p:cNvSpPr/>
          <p:nvPr/>
        </p:nvSpPr>
        <p:spPr>
          <a:xfrm>
            <a:off x="0" y="2468880"/>
            <a:ext cx="12191695"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1600"/>
              <a:buFont typeface="Calibri"/>
              <a:buNone/>
            </a:pPr>
            <a:r>
              <a:rPr lang="en-US" sz="1600" b="1" i="0" u="none" strike="noStrike" cap="none">
                <a:solidFill>
                  <a:srgbClr val="F4B740"/>
                </a:solidFill>
                <a:latin typeface="Calibri"/>
                <a:ea typeface="Calibri"/>
                <a:cs typeface="Calibri"/>
                <a:sym typeface="Calibri"/>
              </a:rPr>
              <a:t>SEE YOU AT THE SHOW</a:t>
            </a:r>
            <a:endParaRPr sz="1600" b="0" i="0" u="none" strike="noStrike" cap="none">
              <a:solidFill>
                <a:schemeClr val="dk1"/>
              </a:solidFill>
              <a:latin typeface="Calibri"/>
              <a:ea typeface="Calibri"/>
              <a:cs typeface="Calibri"/>
              <a:sym typeface="Calibri"/>
            </a:endParaRPr>
          </a:p>
        </p:txBody>
      </p:sp>
      <p:sp>
        <p:nvSpPr>
          <p:cNvPr id="887" name="Google Shape;887;p14"/>
          <p:cNvSpPr/>
          <p:nvPr/>
        </p:nvSpPr>
        <p:spPr>
          <a:xfrm>
            <a:off x="0" y="2926080"/>
            <a:ext cx="12191695" cy="1371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400"/>
              <a:buFont typeface="Century Schoolbook"/>
              <a:buNone/>
            </a:pPr>
            <a:r>
              <a:rPr lang="en-US" sz="3400" b="1" i="0" u="none" strike="noStrike" cap="none">
                <a:solidFill>
                  <a:srgbClr val="FFFFFF"/>
                </a:solidFill>
                <a:latin typeface="Century Schoolbook"/>
                <a:ea typeface="Century Schoolbook"/>
                <a:cs typeface="Century Schoolbook"/>
                <a:sym typeface="Century Schoolbook"/>
              </a:rPr>
              <a:t>We can't wait to see you</a:t>
            </a:r>
            <a:endParaRPr sz="3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FFFFFF"/>
              </a:buClr>
              <a:buSzPts val="3400"/>
              <a:buFont typeface="Century Schoolbook"/>
              <a:buNone/>
            </a:pPr>
            <a:r>
              <a:rPr lang="en-US" sz="3400" b="1" i="0" u="none" strike="noStrike" cap="none">
                <a:solidFill>
                  <a:srgbClr val="FFFFFF"/>
                </a:solidFill>
                <a:latin typeface="Century Schoolbook"/>
                <a:ea typeface="Century Schoolbook"/>
                <a:cs typeface="Century Schoolbook"/>
                <a:sym typeface="Century Schoolbook"/>
              </a:rPr>
              <a:t>at the 2026 APA Annual Meeting</a:t>
            </a:r>
            <a:endParaRPr sz="3400" b="0" i="0" u="none" strike="noStrike" cap="none">
              <a:solidFill>
                <a:schemeClr val="dk1"/>
              </a:solidFill>
              <a:latin typeface="Calibri"/>
              <a:ea typeface="Calibri"/>
              <a:cs typeface="Calibri"/>
              <a:sym typeface="Calibri"/>
            </a:endParaRPr>
          </a:p>
        </p:txBody>
      </p:sp>
      <p:sp>
        <p:nvSpPr>
          <p:cNvPr id="888" name="Google Shape;888;p14"/>
          <p:cNvSpPr/>
          <p:nvPr/>
        </p:nvSpPr>
        <p:spPr>
          <a:xfrm>
            <a:off x="0" y="4343400"/>
            <a:ext cx="12191695"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D8E0F5"/>
              </a:buClr>
              <a:buSzPts val="1500"/>
              <a:buFont typeface="Calibri"/>
              <a:buNone/>
            </a:pPr>
            <a:r>
              <a:rPr lang="en-US" sz="1500" b="0" i="0" u="none" strike="noStrike" cap="none">
                <a:solidFill>
                  <a:srgbClr val="D8E0F5"/>
                </a:solidFill>
                <a:latin typeface="Calibri"/>
                <a:ea typeface="Calibri"/>
                <a:cs typeface="Calibri"/>
                <a:sym typeface="Calibri"/>
              </a:rPr>
              <a:t>Questions? Reach out any time. We're happy to help you get set.</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138"/>
        <p:cNvGrpSpPr/>
        <p:nvPr/>
      </p:nvGrpSpPr>
      <p:grpSpPr>
        <a:xfrm>
          <a:off x="0" y="0"/>
          <a:ext cx="0" cy="0"/>
          <a:chOff x="0" y="0"/>
          <a:chExt cx="0" cy="0"/>
        </a:xfrm>
      </p:grpSpPr>
      <p:cxnSp>
        <p:nvCxnSpPr>
          <p:cNvPr id="139" name="Google Shape;139;p4"/>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40" name="Google Shape;140;p4"/>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1" name="Google Shape;141;p4"/>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42" name="Google Shape;142;p4"/>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3" name="Google Shape;143;p4"/>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144" name="Google Shape;144;p4"/>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5" name="Google Shape;145;p4"/>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146" name="Google Shape;146;p4"/>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4"/>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148" name="Google Shape;148;p4"/>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9" name="Google Shape;149;p4"/>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50" name="Google Shape;150;p4"/>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1" name="Google Shape;151;p4"/>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52" name="Google Shape;152;p4"/>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3" name="Google Shape;153;p4"/>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54" name="Google Shape;154;p4"/>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5" name="Google Shape;155;p4"/>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156" name="Google Shape;156;p4"/>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7" name="Google Shape;157;p4"/>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158" name="Google Shape;158;p4"/>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9" name="Google Shape;159;p4"/>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160" name="Google Shape;160;p4"/>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1" name="Google Shape;161;p4"/>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62" name="Google Shape;162;p4"/>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IN THIS QUICK VIDEO</a:t>
            </a:r>
            <a:endParaRPr sz="1300" b="0" i="0" u="none" strike="noStrike" cap="none">
              <a:solidFill>
                <a:schemeClr val="dk1"/>
              </a:solidFill>
              <a:latin typeface="Calibri"/>
              <a:ea typeface="Calibri"/>
              <a:cs typeface="Calibri"/>
              <a:sym typeface="Calibri"/>
            </a:endParaRPr>
          </a:p>
        </p:txBody>
      </p:sp>
      <p:sp>
        <p:nvSpPr>
          <p:cNvPr id="165" name="Google Shape;165;p4"/>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Everything you need before you arrive</a:t>
            </a:r>
            <a:endParaRPr sz="3000" b="0" i="0" u="none" strike="noStrike" cap="none">
              <a:solidFill>
                <a:schemeClr val="dk1"/>
              </a:solidFill>
              <a:latin typeface="Calibri"/>
              <a:ea typeface="Calibri"/>
              <a:cs typeface="Calibri"/>
              <a:sym typeface="Calibri"/>
            </a:endParaRPr>
          </a:p>
        </p:txBody>
      </p:sp>
      <p:sp>
        <p:nvSpPr>
          <p:cNvPr id="166" name="Google Shape;166;p4"/>
          <p:cNvSpPr/>
          <p:nvPr/>
        </p:nvSpPr>
        <p:spPr>
          <a:xfrm>
            <a:off x="449428" y="1874520"/>
            <a:ext cx="342900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678028" y="2103120"/>
            <a:ext cx="201168" cy="201168"/>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998068" y="2039112"/>
            <a:ext cx="269748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Getting there</a:t>
            </a:r>
            <a:endParaRPr sz="1700" b="0" i="0" u="none" strike="noStrike" cap="none">
              <a:solidFill>
                <a:schemeClr val="dk1"/>
              </a:solidFill>
              <a:latin typeface="Calibri"/>
              <a:ea typeface="Calibri"/>
              <a:cs typeface="Calibri"/>
              <a:sym typeface="Calibri"/>
            </a:endParaRPr>
          </a:p>
        </p:txBody>
      </p:sp>
      <p:sp>
        <p:nvSpPr>
          <p:cNvPr id="169" name="Google Shape;169;p4"/>
          <p:cNvSpPr/>
          <p:nvPr/>
        </p:nvSpPr>
        <p:spPr>
          <a:xfrm>
            <a:off x="723748" y="2587752"/>
            <a:ext cx="288036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Airport to the resort, and how far it really is</a:t>
            </a:r>
            <a:endParaRPr sz="1300" b="0" i="0" u="none" strike="noStrike" cap="none">
              <a:solidFill>
                <a:schemeClr val="dk1"/>
              </a:solidFill>
              <a:latin typeface="Calibri"/>
              <a:ea typeface="Calibri"/>
              <a:cs typeface="Calibri"/>
              <a:sym typeface="Calibri"/>
            </a:endParaRPr>
          </a:p>
        </p:txBody>
      </p:sp>
      <p:sp>
        <p:nvSpPr>
          <p:cNvPr id="170" name="Google Shape;170;p4"/>
          <p:cNvSpPr/>
          <p:nvPr/>
        </p:nvSpPr>
        <p:spPr>
          <a:xfrm>
            <a:off x="4381348" y="1874520"/>
            <a:ext cx="342900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4609948" y="2103120"/>
            <a:ext cx="201168" cy="201168"/>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4929988" y="2039112"/>
            <a:ext cx="269748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Your home base</a:t>
            </a:r>
            <a:endParaRPr sz="1700" b="0" i="0" u="none" strike="noStrike" cap="none">
              <a:solidFill>
                <a:schemeClr val="dk1"/>
              </a:solidFill>
              <a:latin typeface="Calibri"/>
              <a:ea typeface="Calibri"/>
              <a:cs typeface="Calibri"/>
              <a:sym typeface="Calibri"/>
            </a:endParaRPr>
          </a:p>
        </p:txBody>
      </p:sp>
      <p:sp>
        <p:nvSpPr>
          <p:cNvPr id="173" name="Google Shape;173;p4"/>
          <p:cNvSpPr/>
          <p:nvPr/>
        </p:nvSpPr>
        <p:spPr>
          <a:xfrm>
            <a:off x="4655668" y="2587752"/>
            <a:ext cx="288036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What's happening at Disney's Beach Club Resort</a:t>
            </a:r>
            <a:endParaRPr sz="1300" b="0" i="0" u="none" strike="noStrike" cap="none">
              <a:solidFill>
                <a:schemeClr val="dk1"/>
              </a:solidFill>
              <a:latin typeface="Calibri"/>
              <a:ea typeface="Calibri"/>
              <a:cs typeface="Calibri"/>
              <a:sym typeface="Calibri"/>
            </a:endParaRPr>
          </a:p>
        </p:txBody>
      </p:sp>
      <p:sp>
        <p:nvSpPr>
          <p:cNvPr id="174" name="Google Shape;174;p4"/>
          <p:cNvSpPr/>
          <p:nvPr/>
        </p:nvSpPr>
        <p:spPr>
          <a:xfrm>
            <a:off x="8313268" y="1874520"/>
            <a:ext cx="342900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8541868" y="2103120"/>
            <a:ext cx="201168" cy="201168"/>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8861908" y="2039112"/>
            <a:ext cx="269748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My Disney Experience</a:t>
            </a:r>
            <a:endParaRPr sz="1700" b="0" i="0" u="none" strike="noStrike" cap="none">
              <a:solidFill>
                <a:schemeClr val="dk1"/>
              </a:solidFill>
              <a:latin typeface="Calibri"/>
              <a:ea typeface="Calibri"/>
              <a:cs typeface="Calibri"/>
              <a:sym typeface="Calibri"/>
            </a:endParaRPr>
          </a:p>
        </p:txBody>
      </p:sp>
      <p:sp>
        <p:nvSpPr>
          <p:cNvPr id="177" name="Google Shape;177;p4"/>
          <p:cNvSpPr/>
          <p:nvPr/>
        </p:nvSpPr>
        <p:spPr>
          <a:xfrm>
            <a:off x="8587588" y="2587752"/>
            <a:ext cx="288036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The one app that runs your whole trip</a:t>
            </a:r>
            <a:endParaRPr sz="1300" b="0" i="0" u="none" strike="noStrike" cap="none">
              <a:solidFill>
                <a:schemeClr val="dk1"/>
              </a:solidFill>
              <a:latin typeface="Calibri"/>
              <a:ea typeface="Calibri"/>
              <a:cs typeface="Calibri"/>
              <a:sym typeface="Calibri"/>
            </a:endParaRPr>
          </a:p>
        </p:txBody>
      </p:sp>
      <p:sp>
        <p:nvSpPr>
          <p:cNvPr id="178" name="Google Shape;178;p4"/>
          <p:cNvSpPr/>
          <p:nvPr/>
        </p:nvSpPr>
        <p:spPr>
          <a:xfrm>
            <a:off x="449428" y="4069080"/>
            <a:ext cx="342900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678028" y="4297680"/>
            <a:ext cx="201168" cy="201168"/>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998068" y="4233672"/>
            <a:ext cx="269748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Tickets, made simple</a:t>
            </a:r>
            <a:endParaRPr sz="1700" b="0" i="0" u="none" strike="noStrike" cap="none">
              <a:solidFill>
                <a:schemeClr val="dk1"/>
              </a:solidFill>
              <a:latin typeface="Calibri"/>
              <a:ea typeface="Calibri"/>
              <a:cs typeface="Calibri"/>
              <a:sym typeface="Calibri"/>
            </a:endParaRPr>
          </a:p>
        </p:txBody>
      </p:sp>
      <p:sp>
        <p:nvSpPr>
          <p:cNvPr id="181" name="Google Shape;181;p4"/>
          <p:cNvSpPr/>
          <p:nvPr/>
        </p:nvSpPr>
        <p:spPr>
          <a:xfrm>
            <a:off x="723748" y="4782312"/>
            <a:ext cx="288036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The difference between an event ticket and a park ticket</a:t>
            </a:r>
            <a:endParaRPr sz="1300" b="0" i="0" u="none" strike="noStrike" cap="none">
              <a:solidFill>
                <a:schemeClr val="dk1"/>
              </a:solidFill>
              <a:latin typeface="Calibri"/>
              <a:ea typeface="Calibri"/>
              <a:cs typeface="Calibri"/>
              <a:sym typeface="Calibri"/>
            </a:endParaRPr>
          </a:p>
        </p:txBody>
      </p:sp>
      <p:sp>
        <p:nvSpPr>
          <p:cNvPr id="182" name="Google Shape;182;p4"/>
          <p:cNvSpPr/>
          <p:nvPr/>
        </p:nvSpPr>
        <p:spPr>
          <a:xfrm>
            <a:off x="4381348" y="4069080"/>
            <a:ext cx="342900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609948" y="4297680"/>
            <a:ext cx="201168" cy="201168"/>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4929988" y="4233672"/>
            <a:ext cx="269748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Your event tickets</a:t>
            </a:r>
            <a:endParaRPr sz="1700" b="0" i="0" u="none" strike="noStrike" cap="none">
              <a:solidFill>
                <a:schemeClr val="dk1"/>
              </a:solidFill>
              <a:latin typeface="Calibri"/>
              <a:ea typeface="Calibri"/>
              <a:cs typeface="Calibri"/>
              <a:sym typeface="Calibri"/>
            </a:endParaRPr>
          </a:p>
        </p:txBody>
      </p:sp>
      <p:sp>
        <p:nvSpPr>
          <p:cNvPr id="185" name="Google Shape;185;p4"/>
          <p:cNvSpPr/>
          <p:nvPr/>
        </p:nvSpPr>
        <p:spPr>
          <a:xfrm>
            <a:off x="4655668" y="4782312"/>
            <a:ext cx="288036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The three evening events to book, and why to book them early</a:t>
            </a:r>
            <a:endParaRPr sz="1300" b="0" i="0" u="none" strike="noStrike" cap="none">
              <a:solidFill>
                <a:schemeClr val="dk1"/>
              </a:solidFill>
              <a:latin typeface="Calibri"/>
              <a:ea typeface="Calibri"/>
              <a:cs typeface="Calibri"/>
              <a:sym typeface="Calibri"/>
            </a:endParaRPr>
          </a:p>
        </p:txBody>
      </p:sp>
      <p:sp>
        <p:nvSpPr>
          <p:cNvPr id="186" name="Google Shape;186;p4"/>
          <p:cNvSpPr/>
          <p:nvPr/>
        </p:nvSpPr>
        <p:spPr>
          <a:xfrm>
            <a:off x="8313268" y="4069080"/>
            <a:ext cx="3429000" cy="1783080"/>
          </a:xfrm>
          <a:prstGeom prst="roundRect">
            <a:avLst>
              <a:gd name="adj" fmla="val 6154"/>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8541868" y="4297680"/>
            <a:ext cx="201168" cy="201168"/>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8861908" y="4233672"/>
            <a:ext cx="269748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700"/>
              <a:buFont typeface="Century Schoolbook"/>
              <a:buNone/>
            </a:pPr>
            <a:r>
              <a:rPr lang="en-US" sz="1700" b="1" i="0" u="none" strike="noStrike" cap="none">
                <a:solidFill>
                  <a:srgbClr val="12224F"/>
                </a:solidFill>
                <a:latin typeface="Century Schoolbook"/>
                <a:ea typeface="Century Schoolbook"/>
                <a:cs typeface="Century Schoolbook"/>
                <a:sym typeface="Century Schoolbook"/>
              </a:rPr>
              <a:t>Good to know</a:t>
            </a:r>
            <a:endParaRPr sz="1700" b="0" i="0" u="none" strike="noStrike" cap="none">
              <a:solidFill>
                <a:schemeClr val="dk1"/>
              </a:solidFill>
              <a:latin typeface="Calibri"/>
              <a:ea typeface="Calibri"/>
              <a:cs typeface="Calibri"/>
              <a:sym typeface="Calibri"/>
            </a:endParaRPr>
          </a:p>
        </p:txBody>
      </p:sp>
      <p:sp>
        <p:nvSpPr>
          <p:cNvPr id="189" name="Google Shape;189;p4"/>
          <p:cNvSpPr/>
          <p:nvPr/>
        </p:nvSpPr>
        <p:spPr>
          <a:xfrm>
            <a:off x="8587588" y="4782312"/>
            <a:ext cx="288036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Family tips, weather, and a discount worth catching</a:t>
            </a:r>
            <a:endParaRPr sz="13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194"/>
        <p:cNvGrpSpPr/>
        <p:nvPr/>
      </p:nvGrpSpPr>
      <p:grpSpPr>
        <a:xfrm>
          <a:off x="0" y="0"/>
          <a:ext cx="0" cy="0"/>
          <a:chOff x="0" y="0"/>
          <a:chExt cx="0" cy="0"/>
        </a:xfrm>
      </p:grpSpPr>
      <p:cxnSp>
        <p:nvCxnSpPr>
          <p:cNvPr id="195" name="Google Shape;195;p5"/>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96" name="Google Shape;196;p5"/>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7" name="Google Shape;197;p5"/>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198" name="Google Shape;198;p5"/>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9" name="Google Shape;199;p5"/>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00" name="Google Shape;200;p5"/>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1" name="Google Shape;201;p5"/>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202" name="Google Shape;202;p5"/>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3" name="Google Shape;203;p5"/>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04" name="Google Shape;204;p5"/>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5" name="Google Shape;205;p5"/>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06" name="Google Shape;206;p5"/>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7" name="Google Shape;207;p5"/>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08" name="Google Shape;208;p5"/>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9" name="Google Shape;209;p5"/>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10" name="Google Shape;210;p5"/>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1" name="Google Shape;211;p5"/>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12" name="Google Shape;212;p5"/>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3" name="Google Shape;213;p5"/>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214" name="Google Shape;214;p5"/>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5" name="Google Shape;215;p5"/>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16" name="Google Shape;216;p5"/>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7" name="Google Shape;217;p5"/>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18" name="Google Shape;218;p5"/>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GETTING THERE</a:t>
            </a:r>
            <a:endParaRPr sz="1300" b="0" i="0" u="none" strike="noStrike" cap="none">
              <a:solidFill>
                <a:schemeClr val="dk1"/>
              </a:solidFill>
              <a:latin typeface="Calibri"/>
              <a:ea typeface="Calibri"/>
              <a:cs typeface="Calibri"/>
              <a:sym typeface="Calibri"/>
            </a:endParaRPr>
          </a:p>
        </p:txBody>
      </p:sp>
      <p:sp>
        <p:nvSpPr>
          <p:cNvPr id="221" name="Google Shape;221;p5"/>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From the airport (MCO) to the resort</a:t>
            </a:r>
            <a:endParaRPr sz="3000" b="0" i="0" u="none" strike="noStrike" cap="none">
              <a:solidFill>
                <a:schemeClr val="dk1"/>
              </a:solidFill>
              <a:latin typeface="Calibri"/>
              <a:ea typeface="Calibri"/>
              <a:cs typeface="Calibri"/>
              <a:sym typeface="Calibri"/>
            </a:endParaRPr>
          </a:p>
        </p:txBody>
      </p:sp>
      <p:sp>
        <p:nvSpPr>
          <p:cNvPr id="222" name="Google Shape;222;p5"/>
          <p:cNvSpPr/>
          <p:nvPr/>
        </p:nvSpPr>
        <p:spPr>
          <a:xfrm>
            <a:off x="640080" y="1920240"/>
            <a:ext cx="3383280" cy="4023360"/>
          </a:xfrm>
          <a:prstGeom prst="roundRect">
            <a:avLst>
              <a:gd name="adj" fmla="val 3243"/>
            </a:avLst>
          </a:prstGeom>
          <a:solidFill>
            <a:srgbClr val="12224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640080" y="2377440"/>
            <a:ext cx="3383280" cy="10058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6000"/>
              <a:buFont typeface="Century Schoolbook"/>
              <a:buNone/>
            </a:pPr>
            <a:r>
              <a:rPr lang="en-US" sz="6000" b="1" i="0" u="none" strike="noStrike" cap="none">
                <a:solidFill>
                  <a:srgbClr val="F4B740"/>
                </a:solidFill>
                <a:latin typeface="Century Schoolbook"/>
                <a:ea typeface="Century Schoolbook"/>
                <a:cs typeface="Century Schoolbook"/>
                <a:sym typeface="Century Schoolbook"/>
              </a:rPr>
              <a:t>≈ 20</a:t>
            </a:r>
            <a:endParaRPr sz="6000" b="0" i="0" u="none" strike="noStrike" cap="none">
              <a:solidFill>
                <a:schemeClr val="dk1"/>
              </a:solidFill>
              <a:latin typeface="Calibri"/>
              <a:ea typeface="Calibri"/>
              <a:cs typeface="Calibri"/>
              <a:sym typeface="Calibri"/>
            </a:endParaRPr>
          </a:p>
        </p:txBody>
      </p:sp>
      <p:sp>
        <p:nvSpPr>
          <p:cNvPr id="224" name="Google Shape;224;p5"/>
          <p:cNvSpPr/>
          <p:nvPr/>
        </p:nvSpPr>
        <p:spPr>
          <a:xfrm>
            <a:off x="640080" y="3429000"/>
            <a:ext cx="338328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600"/>
              <a:buFont typeface="Calibri"/>
              <a:buNone/>
            </a:pPr>
            <a:r>
              <a:rPr lang="en-US" sz="1600" b="0" i="0" u="none" strike="noStrike" cap="none">
                <a:solidFill>
                  <a:srgbClr val="FFFFFF"/>
                </a:solidFill>
                <a:latin typeface="Calibri"/>
                <a:ea typeface="Calibri"/>
                <a:cs typeface="Calibri"/>
                <a:sym typeface="Calibri"/>
              </a:rPr>
              <a:t>minutes by car</a:t>
            </a:r>
            <a:endParaRPr sz="1600" b="0" i="0" u="none" strike="noStrike" cap="none">
              <a:solidFill>
                <a:schemeClr val="dk1"/>
              </a:solidFill>
              <a:latin typeface="Calibri"/>
              <a:ea typeface="Calibri"/>
              <a:cs typeface="Calibri"/>
              <a:sym typeface="Calibri"/>
            </a:endParaRPr>
          </a:p>
        </p:txBody>
      </p:sp>
      <p:sp>
        <p:nvSpPr>
          <p:cNvPr id="225" name="Google Shape;225;p5"/>
          <p:cNvSpPr/>
          <p:nvPr/>
        </p:nvSpPr>
        <p:spPr>
          <a:xfrm>
            <a:off x="640080" y="3977640"/>
            <a:ext cx="3383280" cy="11887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D8E0F5"/>
              </a:buClr>
              <a:buSzPts val="1400"/>
              <a:buFont typeface="Calibri"/>
              <a:buNone/>
            </a:pPr>
            <a:r>
              <a:rPr lang="en-US" sz="1400" b="0" i="0" u="none" strike="noStrike" cap="none">
                <a:solidFill>
                  <a:srgbClr val="D8E0F5"/>
                </a:solidFill>
                <a:latin typeface="Calibri"/>
                <a:ea typeface="Calibri"/>
                <a:cs typeface="Calibri"/>
                <a:sym typeface="Calibri"/>
              </a:rPr>
              <a:t>from Orlando International</a:t>
            </a: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D8E0F5"/>
              </a:buClr>
              <a:buSzPts val="1400"/>
              <a:buFont typeface="Calibri"/>
              <a:buNone/>
            </a:pPr>
            <a:r>
              <a:rPr lang="en-US" sz="1400" b="0" i="0" u="none" strike="noStrike" cap="none">
                <a:solidFill>
                  <a:srgbClr val="D8E0F5"/>
                </a:solidFill>
                <a:latin typeface="Calibri"/>
                <a:ea typeface="Calibri"/>
                <a:cs typeface="Calibri"/>
                <a:sym typeface="Calibri"/>
              </a:rPr>
              <a:t>Airport (MCO) to</a:t>
            </a: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D8E0F5"/>
              </a:buClr>
              <a:buSzPts val="1400"/>
              <a:buFont typeface="Calibri"/>
              <a:buNone/>
            </a:pPr>
            <a:r>
              <a:rPr lang="en-US" sz="1400" b="0" i="0" u="none" strike="noStrike" cap="none">
                <a:solidFill>
                  <a:srgbClr val="D8E0F5"/>
                </a:solidFill>
                <a:latin typeface="Calibri"/>
                <a:ea typeface="Calibri"/>
                <a:cs typeface="Calibri"/>
                <a:sym typeface="Calibri"/>
              </a:rPr>
              <a:t>Disney's Beach Club Resort</a:t>
            </a:r>
            <a:endParaRPr sz="1400" b="0" i="0" u="none" strike="noStrike" cap="none">
              <a:solidFill>
                <a:schemeClr val="dk1"/>
              </a:solidFill>
              <a:latin typeface="Calibri"/>
              <a:ea typeface="Calibri"/>
              <a:cs typeface="Calibri"/>
              <a:sym typeface="Calibri"/>
            </a:endParaRPr>
          </a:p>
        </p:txBody>
      </p:sp>
      <p:cxnSp>
        <p:nvCxnSpPr>
          <p:cNvPr id="226" name="Google Shape;226;p5"/>
          <p:cNvCxnSpPr/>
          <p:nvPr/>
        </p:nvCxnSpPr>
        <p:spPr>
          <a:xfrm>
            <a:off x="3511296" y="5623560"/>
            <a:ext cx="329184" cy="0"/>
          </a:xfrm>
          <a:prstGeom prst="straightConnector1">
            <a:avLst/>
          </a:prstGeom>
          <a:noFill/>
          <a:ln w="15875" cap="flat" cmpd="sng">
            <a:solidFill>
              <a:srgbClr val="F4B740">
                <a:alpha val="74902"/>
              </a:srgbClr>
            </a:solidFill>
            <a:prstDash val="solid"/>
            <a:round/>
            <a:headEnd type="none" w="sm" len="sm"/>
            <a:tailEnd type="none" w="sm" len="sm"/>
          </a:ln>
        </p:spPr>
      </p:cxnSp>
      <p:sp>
        <p:nvSpPr>
          <p:cNvPr id="227" name="Google Shape;227;p5"/>
          <p:cNvSpPr/>
          <p:nvPr/>
        </p:nvSpPr>
        <p:spPr>
          <a:xfrm>
            <a:off x="3817620"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8" name="Google Shape;228;p5"/>
          <p:cNvCxnSpPr/>
          <p:nvPr/>
        </p:nvCxnSpPr>
        <p:spPr>
          <a:xfrm>
            <a:off x="3486847" y="5698806"/>
            <a:ext cx="266315" cy="193490"/>
          </a:xfrm>
          <a:prstGeom prst="straightConnector1">
            <a:avLst/>
          </a:prstGeom>
          <a:noFill/>
          <a:ln w="15875" cap="flat" cmpd="sng">
            <a:solidFill>
              <a:srgbClr val="F4B740">
                <a:alpha val="74902"/>
              </a:srgbClr>
            </a:solidFill>
            <a:prstDash val="solid"/>
            <a:round/>
            <a:headEnd type="none" w="sm" len="sm"/>
            <a:tailEnd type="none" w="sm" len="sm"/>
          </a:ln>
        </p:spPr>
      </p:cxnSp>
      <p:sp>
        <p:nvSpPr>
          <p:cNvPr id="229" name="Google Shape;229;p5"/>
          <p:cNvSpPr/>
          <p:nvPr/>
        </p:nvSpPr>
        <p:spPr>
          <a:xfrm>
            <a:off x="3730303" y="586943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0" name="Google Shape;230;p5"/>
          <p:cNvCxnSpPr/>
          <p:nvPr/>
        </p:nvCxnSpPr>
        <p:spPr>
          <a:xfrm>
            <a:off x="3422839" y="5745310"/>
            <a:ext cx="101723" cy="313073"/>
          </a:xfrm>
          <a:prstGeom prst="straightConnector1">
            <a:avLst/>
          </a:prstGeom>
          <a:noFill/>
          <a:ln w="15875" cap="flat" cmpd="sng">
            <a:solidFill>
              <a:srgbClr val="F4B740">
                <a:alpha val="74902"/>
              </a:srgbClr>
            </a:solidFill>
            <a:prstDash val="solid"/>
            <a:round/>
            <a:headEnd type="none" w="sm" len="sm"/>
            <a:tailEnd type="none" w="sm" len="sm"/>
          </a:ln>
        </p:spPr>
      </p:cxnSp>
      <p:sp>
        <p:nvSpPr>
          <p:cNvPr id="231" name="Google Shape;231;p5"/>
          <p:cNvSpPr/>
          <p:nvPr/>
        </p:nvSpPr>
        <p:spPr>
          <a:xfrm>
            <a:off x="3501703" y="603552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2" name="Google Shape;232;p5"/>
          <p:cNvCxnSpPr/>
          <p:nvPr/>
        </p:nvCxnSpPr>
        <p:spPr>
          <a:xfrm flipH="1">
            <a:off x="3241997" y="5745310"/>
            <a:ext cx="101723" cy="313073"/>
          </a:xfrm>
          <a:prstGeom prst="straightConnector1">
            <a:avLst/>
          </a:prstGeom>
          <a:noFill/>
          <a:ln w="15875" cap="flat" cmpd="sng">
            <a:solidFill>
              <a:srgbClr val="F4B740">
                <a:alpha val="74902"/>
              </a:srgbClr>
            </a:solidFill>
            <a:prstDash val="solid"/>
            <a:round/>
            <a:headEnd type="none" w="sm" len="sm"/>
            <a:tailEnd type="none" w="sm" len="sm"/>
          </a:ln>
        </p:spPr>
      </p:cxnSp>
      <p:sp>
        <p:nvSpPr>
          <p:cNvPr id="233" name="Google Shape;233;p5"/>
          <p:cNvSpPr/>
          <p:nvPr/>
        </p:nvSpPr>
        <p:spPr>
          <a:xfrm>
            <a:off x="3219137" y="603552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4" name="Google Shape;234;p5"/>
          <p:cNvCxnSpPr/>
          <p:nvPr/>
        </p:nvCxnSpPr>
        <p:spPr>
          <a:xfrm flipH="1">
            <a:off x="3013397" y="5698806"/>
            <a:ext cx="266315" cy="193490"/>
          </a:xfrm>
          <a:prstGeom prst="straightConnector1">
            <a:avLst/>
          </a:prstGeom>
          <a:noFill/>
          <a:ln w="15875" cap="flat" cmpd="sng">
            <a:solidFill>
              <a:srgbClr val="F4B740">
                <a:alpha val="74902"/>
              </a:srgbClr>
            </a:solidFill>
            <a:prstDash val="solid"/>
            <a:round/>
            <a:headEnd type="none" w="sm" len="sm"/>
            <a:tailEnd type="none" w="sm" len="sm"/>
          </a:ln>
        </p:spPr>
      </p:cxnSp>
      <p:sp>
        <p:nvSpPr>
          <p:cNvPr id="235" name="Google Shape;235;p5"/>
          <p:cNvSpPr/>
          <p:nvPr/>
        </p:nvSpPr>
        <p:spPr>
          <a:xfrm>
            <a:off x="2990537" y="586943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6" name="Google Shape;236;p5"/>
          <p:cNvCxnSpPr/>
          <p:nvPr/>
        </p:nvCxnSpPr>
        <p:spPr>
          <a:xfrm rot="10800000">
            <a:off x="2926080" y="5623560"/>
            <a:ext cx="329184" cy="0"/>
          </a:xfrm>
          <a:prstGeom prst="straightConnector1">
            <a:avLst/>
          </a:prstGeom>
          <a:noFill/>
          <a:ln w="15875" cap="flat" cmpd="sng">
            <a:solidFill>
              <a:srgbClr val="F4B740">
                <a:alpha val="74902"/>
              </a:srgbClr>
            </a:solidFill>
            <a:prstDash val="solid"/>
            <a:round/>
            <a:headEnd type="none" w="sm" len="sm"/>
            <a:tailEnd type="none" w="sm" len="sm"/>
          </a:ln>
        </p:spPr>
      </p:cxnSp>
      <p:sp>
        <p:nvSpPr>
          <p:cNvPr id="237" name="Google Shape;237;p5"/>
          <p:cNvSpPr/>
          <p:nvPr/>
        </p:nvSpPr>
        <p:spPr>
          <a:xfrm>
            <a:off x="2903220"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8" name="Google Shape;238;p5"/>
          <p:cNvCxnSpPr/>
          <p:nvPr/>
        </p:nvCxnSpPr>
        <p:spPr>
          <a:xfrm rot="10800000">
            <a:off x="3013397" y="5354825"/>
            <a:ext cx="266315" cy="193490"/>
          </a:xfrm>
          <a:prstGeom prst="straightConnector1">
            <a:avLst/>
          </a:prstGeom>
          <a:noFill/>
          <a:ln w="15875" cap="flat" cmpd="sng">
            <a:solidFill>
              <a:srgbClr val="F4B740">
                <a:alpha val="74902"/>
              </a:srgbClr>
            </a:solidFill>
            <a:prstDash val="solid"/>
            <a:round/>
            <a:headEnd type="none" w="sm" len="sm"/>
            <a:tailEnd type="none" w="sm" len="sm"/>
          </a:ln>
        </p:spPr>
      </p:cxnSp>
      <p:sp>
        <p:nvSpPr>
          <p:cNvPr id="239" name="Google Shape;239;p5"/>
          <p:cNvSpPr/>
          <p:nvPr/>
        </p:nvSpPr>
        <p:spPr>
          <a:xfrm>
            <a:off x="2990537" y="533196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0" name="Google Shape;240;p5"/>
          <p:cNvCxnSpPr/>
          <p:nvPr/>
        </p:nvCxnSpPr>
        <p:spPr>
          <a:xfrm rot="10800000">
            <a:off x="3241997" y="5188737"/>
            <a:ext cx="101723" cy="313073"/>
          </a:xfrm>
          <a:prstGeom prst="straightConnector1">
            <a:avLst/>
          </a:prstGeom>
          <a:noFill/>
          <a:ln w="15875" cap="flat" cmpd="sng">
            <a:solidFill>
              <a:srgbClr val="F4B740">
                <a:alpha val="74902"/>
              </a:srgbClr>
            </a:solidFill>
            <a:prstDash val="solid"/>
            <a:round/>
            <a:headEnd type="none" w="sm" len="sm"/>
            <a:tailEnd type="none" w="sm" len="sm"/>
          </a:ln>
        </p:spPr>
      </p:cxnSp>
      <p:sp>
        <p:nvSpPr>
          <p:cNvPr id="241" name="Google Shape;241;p5"/>
          <p:cNvSpPr/>
          <p:nvPr/>
        </p:nvSpPr>
        <p:spPr>
          <a:xfrm>
            <a:off x="3219137" y="516587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 name="Google Shape;242;p5"/>
          <p:cNvCxnSpPr/>
          <p:nvPr/>
        </p:nvCxnSpPr>
        <p:spPr>
          <a:xfrm rot="10800000" flipH="1">
            <a:off x="3422839" y="5188737"/>
            <a:ext cx="101723" cy="313073"/>
          </a:xfrm>
          <a:prstGeom prst="straightConnector1">
            <a:avLst/>
          </a:prstGeom>
          <a:noFill/>
          <a:ln w="15875" cap="flat" cmpd="sng">
            <a:solidFill>
              <a:srgbClr val="F4B740">
                <a:alpha val="74902"/>
              </a:srgbClr>
            </a:solidFill>
            <a:prstDash val="solid"/>
            <a:round/>
            <a:headEnd type="none" w="sm" len="sm"/>
            <a:tailEnd type="none" w="sm" len="sm"/>
          </a:ln>
        </p:spPr>
      </p:cxnSp>
      <p:sp>
        <p:nvSpPr>
          <p:cNvPr id="243" name="Google Shape;243;p5"/>
          <p:cNvSpPr/>
          <p:nvPr/>
        </p:nvSpPr>
        <p:spPr>
          <a:xfrm>
            <a:off x="3501703" y="516587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4" name="Google Shape;244;p5"/>
          <p:cNvCxnSpPr/>
          <p:nvPr/>
        </p:nvCxnSpPr>
        <p:spPr>
          <a:xfrm rot="10800000" flipH="1">
            <a:off x="3486847" y="5354825"/>
            <a:ext cx="266315" cy="193490"/>
          </a:xfrm>
          <a:prstGeom prst="straightConnector1">
            <a:avLst/>
          </a:prstGeom>
          <a:noFill/>
          <a:ln w="15875" cap="flat" cmpd="sng">
            <a:solidFill>
              <a:srgbClr val="F4B740">
                <a:alpha val="74902"/>
              </a:srgbClr>
            </a:solidFill>
            <a:prstDash val="solid"/>
            <a:round/>
            <a:headEnd type="none" w="sm" len="sm"/>
            <a:tailEnd type="none" w="sm" len="sm"/>
          </a:ln>
        </p:spPr>
      </p:cxnSp>
      <p:sp>
        <p:nvSpPr>
          <p:cNvPr id="245" name="Google Shape;245;p5"/>
          <p:cNvSpPr/>
          <p:nvPr/>
        </p:nvSpPr>
        <p:spPr>
          <a:xfrm>
            <a:off x="3730303" y="533196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a:off x="4343400" y="1920240"/>
            <a:ext cx="7178040" cy="1170432"/>
          </a:xfrm>
          <a:prstGeom prst="roundRect">
            <a:avLst>
              <a:gd name="adj" fmla="val 9375"/>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4617720" y="2176272"/>
            <a:ext cx="201168" cy="201168"/>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a:off x="4983480" y="2048256"/>
            <a:ext cx="630936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Rideshare (Uber / Lyft)</a:t>
            </a:r>
            <a:endParaRPr sz="1600" b="0" i="0" u="none" strike="noStrike" cap="none">
              <a:solidFill>
                <a:schemeClr val="dk1"/>
              </a:solidFill>
              <a:latin typeface="Calibri"/>
              <a:ea typeface="Calibri"/>
              <a:cs typeface="Calibri"/>
              <a:sym typeface="Calibri"/>
            </a:endParaRPr>
          </a:p>
        </p:txBody>
      </p:sp>
      <p:sp>
        <p:nvSpPr>
          <p:cNvPr id="249" name="Google Shape;249;p5"/>
          <p:cNvSpPr/>
          <p:nvPr/>
        </p:nvSpPr>
        <p:spPr>
          <a:xfrm>
            <a:off x="4983480" y="2423160"/>
            <a:ext cx="6309360" cy="5943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Easiest door to door. Roughly $35 to $55 each way depending on time of day.</a:t>
            </a:r>
            <a:endParaRPr sz="1300" b="0" i="0" u="none" strike="noStrike" cap="none">
              <a:solidFill>
                <a:schemeClr val="dk1"/>
              </a:solidFill>
              <a:latin typeface="Calibri"/>
              <a:ea typeface="Calibri"/>
              <a:cs typeface="Calibri"/>
              <a:sym typeface="Calibri"/>
            </a:endParaRPr>
          </a:p>
        </p:txBody>
      </p:sp>
      <p:sp>
        <p:nvSpPr>
          <p:cNvPr id="250" name="Google Shape;250;p5"/>
          <p:cNvSpPr/>
          <p:nvPr/>
        </p:nvSpPr>
        <p:spPr>
          <a:xfrm>
            <a:off x="4343400" y="3236976"/>
            <a:ext cx="7178040" cy="1170432"/>
          </a:xfrm>
          <a:prstGeom prst="roundRect">
            <a:avLst>
              <a:gd name="adj" fmla="val 9375"/>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4617720" y="3493008"/>
            <a:ext cx="201168" cy="201168"/>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a:off x="4983480" y="3364992"/>
            <a:ext cx="630936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Mears Connect</a:t>
            </a:r>
            <a:endParaRPr sz="1600" b="0" i="0" u="none" strike="noStrike" cap="none">
              <a:solidFill>
                <a:schemeClr val="dk1"/>
              </a:solidFill>
              <a:latin typeface="Calibri"/>
              <a:ea typeface="Calibri"/>
              <a:cs typeface="Calibri"/>
              <a:sym typeface="Calibri"/>
            </a:endParaRPr>
          </a:p>
        </p:txBody>
      </p:sp>
      <p:sp>
        <p:nvSpPr>
          <p:cNvPr id="253" name="Google Shape;253;p5"/>
          <p:cNvSpPr/>
          <p:nvPr/>
        </p:nvSpPr>
        <p:spPr>
          <a:xfrm>
            <a:off x="4983480" y="3739896"/>
            <a:ext cx="6309360" cy="5943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Shared shuttle service you can book in advance. A budget friendly option.</a:t>
            </a:r>
            <a:endParaRPr sz="1300" b="0" i="0" u="none" strike="noStrike" cap="none">
              <a:solidFill>
                <a:schemeClr val="dk1"/>
              </a:solidFill>
              <a:latin typeface="Calibri"/>
              <a:ea typeface="Calibri"/>
              <a:cs typeface="Calibri"/>
              <a:sym typeface="Calibri"/>
            </a:endParaRPr>
          </a:p>
        </p:txBody>
      </p:sp>
      <p:sp>
        <p:nvSpPr>
          <p:cNvPr id="254" name="Google Shape;254;p5"/>
          <p:cNvSpPr/>
          <p:nvPr/>
        </p:nvSpPr>
        <p:spPr>
          <a:xfrm>
            <a:off x="4343400" y="4553712"/>
            <a:ext cx="7178040" cy="1170432"/>
          </a:xfrm>
          <a:prstGeom prst="roundRect">
            <a:avLst>
              <a:gd name="adj" fmla="val 9375"/>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5"/>
          <p:cNvSpPr/>
          <p:nvPr/>
        </p:nvSpPr>
        <p:spPr>
          <a:xfrm>
            <a:off x="4617720" y="4809744"/>
            <a:ext cx="201168" cy="201168"/>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a:off x="4983480" y="4681728"/>
            <a:ext cx="630936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Rental car</a:t>
            </a:r>
            <a:endParaRPr sz="1600" b="0" i="0" u="none" strike="noStrike" cap="none">
              <a:solidFill>
                <a:schemeClr val="dk1"/>
              </a:solidFill>
              <a:latin typeface="Calibri"/>
              <a:ea typeface="Calibri"/>
              <a:cs typeface="Calibri"/>
              <a:sym typeface="Calibri"/>
            </a:endParaRPr>
          </a:p>
        </p:txBody>
      </p:sp>
      <p:sp>
        <p:nvSpPr>
          <p:cNvPr id="257" name="Google Shape;257;p5"/>
          <p:cNvSpPr/>
          <p:nvPr/>
        </p:nvSpPr>
        <p:spPr>
          <a:xfrm>
            <a:off x="4983480" y="5056632"/>
            <a:ext cx="6309360" cy="5943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Great if you want to explore. Self parking is available at the resort.</a:t>
            </a:r>
            <a:endParaRPr sz="1300" b="0" i="0" u="none" strike="noStrike" cap="none">
              <a:solidFill>
                <a:schemeClr val="dk1"/>
              </a:solidFill>
              <a:latin typeface="Calibri"/>
              <a:ea typeface="Calibri"/>
              <a:cs typeface="Calibri"/>
              <a:sym typeface="Calibri"/>
            </a:endParaRPr>
          </a:p>
        </p:txBody>
      </p:sp>
      <p:sp>
        <p:nvSpPr>
          <p:cNvPr id="258" name="Google Shape;258;p5"/>
          <p:cNvSpPr/>
          <p:nvPr/>
        </p:nvSpPr>
        <p:spPr>
          <a:xfrm>
            <a:off x="4343400" y="5943600"/>
            <a:ext cx="717804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150"/>
              <a:buFont typeface="Calibri"/>
              <a:buNone/>
            </a:pPr>
            <a:r>
              <a:rPr lang="en-US" sz="1150" b="0" i="1" u="none" strike="noStrike" cap="none">
                <a:solidFill>
                  <a:srgbClr val="44506B"/>
                </a:solidFill>
                <a:latin typeface="Calibri"/>
                <a:ea typeface="Calibri"/>
                <a:cs typeface="Calibri"/>
                <a:sym typeface="Calibri"/>
              </a:rPr>
              <a:t>Note: Disney's Magical Express airport shuttle no longer runs, so plan one of the options above.</a:t>
            </a:r>
            <a:endParaRPr sz="115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263"/>
        <p:cNvGrpSpPr/>
        <p:nvPr/>
      </p:nvGrpSpPr>
      <p:grpSpPr>
        <a:xfrm>
          <a:off x="0" y="0"/>
          <a:ext cx="0" cy="0"/>
          <a:chOff x="0" y="0"/>
          <a:chExt cx="0" cy="0"/>
        </a:xfrm>
      </p:grpSpPr>
      <p:cxnSp>
        <p:nvCxnSpPr>
          <p:cNvPr id="264" name="Google Shape;264;p6"/>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65" name="Google Shape;265;p6"/>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6" name="Google Shape;266;p6"/>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67" name="Google Shape;267;p6"/>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8" name="Google Shape;268;p6"/>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69" name="Google Shape;269;p6"/>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0" name="Google Shape;270;p6"/>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271" name="Google Shape;271;p6"/>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2" name="Google Shape;272;p6"/>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73" name="Google Shape;273;p6"/>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4" name="Google Shape;274;p6"/>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75" name="Google Shape;275;p6"/>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6" name="Google Shape;276;p6"/>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77" name="Google Shape;277;p6"/>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8" name="Google Shape;278;p6"/>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79" name="Google Shape;279;p6"/>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0" name="Google Shape;280;p6"/>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81" name="Google Shape;281;p6"/>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2" name="Google Shape;282;p6"/>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283" name="Google Shape;283;p6"/>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4" name="Google Shape;284;p6"/>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85" name="Google Shape;285;p6"/>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6" name="Google Shape;286;p6"/>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87" name="Google Shape;287;p6"/>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YOUR HOME BASE</a:t>
            </a:r>
            <a:endParaRPr sz="1300" b="0" i="0" u="none" strike="noStrike" cap="none">
              <a:solidFill>
                <a:schemeClr val="dk1"/>
              </a:solidFill>
              <a:latin typeface="Calibri"/>
              <a:ea typeface="Calibri"/>
              <a:cs typeface="Calibri"/>
              <a:sym typeface="Calibri"/>
            </a:endParaRPr>
          </a:p>
        </p:txBody>
      </p:sp>
      <p:sp>
        <p:nvSpPr>
          <p:cNvPr id="290" name="Google Shape;290;p6"/>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Where you'll be staying</a:t>
            </a:r>
            <a:endParaRPr sz="3000" b="0" i="0" u="none" strike="noStrike" cap="none">
              <a:solidFill>
                <a:schemeClr val="dk1"/>
              </a:solidFill>
              <a:latin typeface="Calibri"/>
              <a:ea typeface="Calibri"/>
              <a:cs typeface="Calibri"/>
              <a:sym typeface="Calibri"/>
            </a:endParaRPr>
          </a:p>
        </p:txBody>
      </p:sp>
      <p:sp>
        <p:nvSpPr>
          <p:cNvPr id="291" name="Google Shape;291;p6"/>
          <p:cNvSpPr/>
          <p:nvPr/>
        </p:nvSpPr>
        <p:spPr>
          <a:xfrm>
            <a:off x="640080" y="1920240"/>
            <a:ext cx="5212080" cy="4023360"/>
          </a:xfrm>
          <a:prstGeom prst="roundRect">
            <a:avLst>
              <a:gd name="adj" fmla="val 2727"/>
            </a:avLst>
          </a:prstGeom>
          <a:solidFill>
            <a:srgbClr val="12224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2" name="Google Shape;292;p6"/>
          <p:cNvCxnSpPr/>
          <p:nvPr/>
        </p:nvCxnSpPr>
        <p:spPr>
          <a:xfrm>
            <a:off x="5314493" y="2468880"/>
            <a:ext cx="263347"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293" name="Google Shape;293;p6"/>
          <p:cNvSpPr/>
          <p:nvPr/>
        </p:nvSpPr>
        <p:spPr>
          <a:xfrm>
            <a:off x="5554980" y="2446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4" name="Google Shape;294;p6"/>
          <p:cNvCxnSpPr/>
          <p:nvPr/>
        </p:nvCxnSpPr>
        <p:spPr>
          <a:xfrm>
            <a:off x="5294934" y="2529077"/>
            <a:ext cx="213052" cy="154792"/>
          </a:xfrm>
          <a:prstGeom prst="straightConnector1">
            <a:avLst/>
          </a:prstGeom>
          <a:noFill/>
          <a:ln w="12700" cap="flat" cmpd="sng">
            <a:solidFill>
              <a:srgbClr val="F4B740">
                <a:alpha val="74902"/>
              </a:srgbClr>
            </a:solidFill>
            <a:prstDash val="solid"/>
            <a:round/>
            <a:headEnd type="none" w="sm" len="sm"/>
            <a:tailEnd type="none" w="sm" len="sm"/>
          </a:ln>
        </p:spPr>
      </p:cxnSp>
      <p:sp>
        <p:nvSpPr>
          <p:cNvPr id="295" name="Google Shape;295;p6"/>
          <p:cNvSpPr/>
          <p:nvPr/>
        </p:nvSpPr>
        <p:spPr>
          <a:xfrm>
            <a:off x="5485126" y="266100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6" name="Google Shape;296;p6"/>
          <p:cNvCxnSpPr/>
          <p:nvPr/>
        </p:nvCxnSpPr>
        <p:spPr>
          <a:xfrm>
            <a:off x="5243727" y="2566280"/>
            <a:ext cx="81379" cy="25045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97" name="Google Shape;297;p6"/>
          <p:cNvSpPr/>
          <p:nvPr/>
        </p:nvSpPr>
        <p:spPr>
          <a:xfrm>
            <a:off x="5302246" y="279387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8" name="Google Shape;298;p6"/>
          <p:cNvCxnSpPr/>
          <p:nvPr/>
        </p:nvCxnSpPr>
        <p:spPr>
          <a:xfrm flipH="1">
            <a:off x="5099054" y="2566280"/>
            <a:ext cx="81379" cy="250458"/>
          </a:xfrm>
          <a:prstGeom prst="straightConnector1">
            <a:avLst/>
          </a:prstGeom>
          <a:noFill/>
          <a:ln w="12700" cap="flat" cmpd="sng">
            <a:solidFill>
              <a:srgbClr val="F4B740">
                <a:alpha val="74902"/>
              </a:srgbClr>
            </a:solidFill>
            <a:prstDash val="solid"/>
            <a:round/>
            <a:headEnd type="none" w="sm" len="sm"/>
            <a:tailEnd type="none" w="sm" len="sm"/>
          </a:ln>
        </p:spPr>
      </p:cxnSp>
      <p:sp>
        <p:nvSpPr>
          <p:cNvPr id="299" name="Google Shape;299;p6"/>
          <p:cNvSpPr/>
          <p:nvPr/>
        </p:nvSpPr>
        <p:spPr>
          <a:xfrm>
            <a:off x="5076194" y="279387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0" name="Google Shape;300;p6"/>
          <p:cNvCxnSpPr/>
          <p:nvPr/>
        </p:nvCxnSpPr>
        <p:spPr>
          <a:xfrm flipH="1">
            <a:off x="4916174" y="2529077"/>
            <a:ext cx="213052" cy="154792"/>
          </a:xfrm>
          <a:prstGeom prst="straightConnector1">
            <a:avLst/>
          </a:prstGeom>
          <a:noFill/>
          <a:ln w="12700" cap="flat" cmpd="sng">
            <a:solidFill>
              <a:srgbClr val="F4B740">
                <a:alpha val="74902"/>
              </a:srgbClr>
            </a:solidFill>
            <a:prstDash val="solid"/>
            <a:round/>
            <a:headEnd type="none" w="sm" len="sm"/>
            <a:tailEnd type="none" w="sm" len="sm"/>
          </a:ln>
        </p:spPr>
      </p:cxnSp>
      <p:sp>
        <p:nvSpPr>
          <p:cNvPr id="301" name="Google Shape;301;p6"/>
          <p:cNvSpPr/>
          <p:nvPr/>
        </p:nvSpPr>
        <p:spPr>
          <a:xfrm>
            <a:off x="4893314" y="2661008"/>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2" name="Google Shape;302;p6"/>
          <p:cNvCxnSpPr/>
          <p:nvPr/>
        </p:nvCxnSpPr>
        <p:spPr>
          <a:xfrm rot="10800000">
            <a:off x="4846320" y="2468880"/>
            <a:ext cx="263347"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303" name="Google Shape;303;p6"/>
          <p:cNvSpPr/>
          <p:nvPr/>
        </p:nvSpPr>
        <p:spPr>
          <a:xfrm>
            <a:off x="4823460" y="2446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4" name="Google Shape;304;p6"/>
          <p:cNvCxnSpPr/>
          <p:nvPr/>
        </p:nvCxnSpPr>
        <p:spPr>
          <a:xfrm rot="10800000">
            <a:off x="4916174" y="2253892"/>
            <a:ext cx="213052" cy="154792"/>
          </a:xfrm>
          <a:prstGeom prst="straightConnector1">
            <a:avLst/>
          </a:prstGeom>
          <a:noFill/>
          <a:ln w="12700" cap="flat" cmpd="sng">
            <a:solidFill>
              <a:srgbClr val="F4B740">
                <a:alpha val="74902"/>
              </a:srgbClr>
            </a:solidFill>
            <a:prstDash val="solid"/>
            <a:round/>
            <a:headEnd type="none" w="sm" len="sm"/>
            <a:tailEnd type="none" w="sm" len="sm"/>
          </a:ln>
        </p:spPr>
      </p:cxnSp>
      <p:sp>
        <p:nvSpPr>
          <p:cNvPr id="305" name="Google Shape;305;p6"/>
          <p:cNvSpPr/>
          <p:nvPr/>
        </p:nvSpPr>
        <p:spPr>
          <a:xfrm>
            <a:off x="4893314" y="223103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6" name="Google Shape;306;p6"/>
          <p:cNvCxnSpPr/>
          <p:nvPr/>
        </p:nvCxnSpPr>
        <p:spPr>
          <a:xfrm rot="10800000">
            <a:off x="5099054" y="2121022"/>
            <a:ext cx="81379" cy="250458"/>
          </a:xfrm>
          <a:prstGeom prst="straightConnector1">
            <a:avLst/>
          </a:prstGeom>
          <a:noFill/>
          <a:ln w="12700" cap="flat" cmpd="sng">
            <a:solidFill>
              <a:srgbClr val="F4B740">
                <a:alpha val="74902"/>
              </a:srgbClr>
            </a:solidFill>
            <a:prstDash val="solid"/>
            <a:round/>
            <a:headEnd type="none" w="sm" len="sm"/>
            <a:tailEnd type="none" w="sm" len="sm"/>
          </a:ln>
        </p:spPr>
      </p:cxnSp>
      <p:sp>
        <p:nvSpPr>
          <p:cNvPr id="307" name="Google Shape;307;p6"/>
          <p:cNvSpPr/>
          <p:nvPr/>
        </p:nvSpPr>
        <p:spPr>
          <a:xfrm>
            <a:off x="5076194" y="209816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8" name="Google Shape;308;p6"/>
          <p:cNvCxnSpPr/>
          <p:nvPr/>
        </p:nvCxnSpPr>
        <p:spPr>
          <a:xfrm rot="10800000" flipH="1">
            <a:off x="5243727" y="2121022"/>
            <a:ext cx="81379" cy="250458"/>
          </a:xfrm>
          <a:prstGeom prst="straightConnector1">
            <a:avLst/>
          </a:prstGeom>
          <a:noFill/>
          <a:ln w="12700" cap="flat" cmpd="sng">
            <a:solidFill>
              <a:srgbClr val="F4B740">
                <a:alpha val="74902"/>
              </a:srgbClr>
            </a:solidFill>
            <a:prstDash val="solid"/>
            <a:round/>
            <a:headEnd type="none" w="sm" len="sm"/>
            <a:tailEnd type="none" w="sm" len="sm"/>
          </a:ln>
        </p:spPr>
      </p:cxnSp>
      <p:sp>
        <p:nvSpPr>
          <p:cNvPr id="309" name="Google Shape;309;p6"/>
          <p:cNvSpPr/>
          <p:nvPr/>
        </p:nvSpPr>
        <p:spPr>
          <a:xfrm>
            <a:off x="5302246" y="209816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0" name="Google Shape;310;p6"/>
          <p:cNvCxnSpPr/>
          <p:nvPr/>
        </p:nvCxnSpPr>
        <p:spPr>
          <a:xfrm rot="10800000" flipH="1">
            <a:off x="5294934" y="2253892"/>
            <a:ext cx="213052" cy="154792"/>
          </a:xfrm>
          <a:prstGeom prst="straightConnector1">
            <a:avLst/>
          </a:prstGeom>
          <a:noFill/>
          <a:ln w="12700" cap="flat" cmpd="sng">
            <a:solidFill>
              <a:srgbClr val="F4B740">
                <a:alpha val="74902"/>
              </a:srgbClr>
            </a:solidFill>
            <a:prstDash val="solid"/>
            <a:round/>
            <a:headEnd type="none" w="sm" len="sm"/>
            <a:tailEnd type="none" w="sm" len="sm"/>
          </a:ln>
        </p:spPr>
      </p:cxnSp>
      <p:sp>
        <p:nvSpPr>
          <p:cNvPr id="311" name="Google Shape;311;p6"/>
          <p:cNvSpPr/>
          <p:nvPr/>
        </p:nvSpPr>
        <p:spPr>
          <a:xfrm>
            <a:off x="5485126" y="2231032"/>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960120" y="2121408"/>
            <a:ext cx="45720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4B740"/>
              </a:buClr>
              <a:buSzPts val="1200"/>
              <a:buFont typeface="Calibri"/>
              <a:buNone/>
            </a:pPr>
            <a:r>
              <a:rPr lang="en-US" sz="1200" b="1" i="0" u="none" strike="noStrike" cap="none">
                <a:solidFill>
                  <a:srgbClr val="F4B740"/>
                </a:solidFill>
                <a:latin typeface="Calibri"/>
                <a:ea typeface="Calibri"/>
                <a:cs typeface="Calibri"/>
                <a:sym typeface="Calibri"/>
              </a:rPr>
              <a:t>ALL WITHIN THE EPCOT RESORT AREA</a:t>
            </a:r>
            <a:endParaRPr sz="1200" b="0" i="0" u="none" strike="noStrike" cap="none">
              <a:solidFill>
                <a:schemeClr val="dk1"/>
              </a:solidFill>
              <a:latin typeface="Calibri"/>
              <a:ea typeface="Calibri"/>
              <a:cs typeface="Calibri"/>
              <a:sym typeface="Calibri"/>
            </a:endParaRPr>
          </a:p>
        </p:txBody>
      </p:sp>
      <p:sp>
        <p:nvSpPr>
          <p:cNvPr id="313" name="Google Shape;313;p6"/>
          <p:cNvSpPr/>
          <p:nvPr/>
        </p:nvSpPr>
        <p:spPr>
          <a:xfrm>
            <a:off x="960120" y="2450592"/>
            <a:ext cx="4572000" cy="548640"/>
          </a:xfrm>
          <a:prstGeom prst="rect">
            <a:avLst/>
          </a:prstGeom>
          <a:noFill/>
          <a:ln>
            <a:noFill/>
          </a:ln>
        </p:spPr>
        <p:txBody>
          <a:bodyPr spcFirstLastPara="1" wrap="square" lIns="91425" tIns="45700" rIns="91425" bIns="45700" anchor="ctr" anchorCtr="0">
            <a:noAutofit/>
          </a:bodyPr>
          <a:lstStyle/>
          <a:p>
            <a:pPr marL="0" marR="0" lvl="0" indent="0" algn="l" rtl="0">
              <a:lnSpc>
                <a:spcPct val="105000"/>
              </a:lnSpc>
              <a:spcBef>
                <a:spcPts val="0"/>
              </a:spcBef>
              <a:spcAft>
                <a:spcPts val="0"/>
              </a:spcAft>
              <a:buClr>
                <a:srgbClr val="D8E0F5"/>
              </a:buClr>
              <a:buSzPts val="1250"/>
              <a:buFont typeface="Calibri"/>
              <a:buNone/>
            </a:pPr>
            <a:r>
              <a:rPr lang="en-US" sz="1250" b="0" i="0" u="none" strike="noStrike" cap="none">
                <a:solidFill>
                  <a:srgbClr val="D8E0F5"/>
                </a:solidFill>
                <a:latin typeface="Calibri"/>
                <a:ea typeface="Calibri"/>
                <a:cs typeface="Calibri"/>
                <a:sym typeface="Calibri"/>
              </a:rPr>
              <a:t>Attendees are booked at one of three connected resorts, each an easy walk to EPCOT:</a:t>
            </a:r>
            <a:endParaRPr sz="1250" b="0" i="0" u="none" strike="noStrike" cap="none">
              <a:solidFill>
                <a:schemeClr val="dk1"/>
              </a:solidFill>
              <a:latin typeface="Calibri"/>
              <a:ea typeface="Calibri"/>
              <a:cs typeface="Calibri"/>
              <a:sym typeface="Calibri"/>
            </a:endParaRPr>
          </a:p>
        </p:txBody>
      </p:sp>
      <p:sp>
        <p:nvSpPr>
          <p:cNvPr id="314" name="Google Shape;314;p6"/>
          <p:cNvSpPr/>
          <p:nvPr/>
        </p:nvSpPr>
        <p:spPr>
          <a:xfrm>
            <a:off x="960120" y="3108960"/>
            <a:ext cx="4572000" cy="274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500"/>
              <a:buFont typeface="Century Schoolbook"/>
              <a:buNone/>
            </a:pPr>
            <a:r>
              <a:rPr lang="en-US" sz="1500" b="1" i="0" u="none" strike="noStrike" cap="none">
                <a:solidFill>
                  <a:srgbClr val="FFFFFF"/>
                </a:solidFill>
                <a:latin typeface="Century Schoolbook"/>
                <a:ea typeface="Century Schoolbook"/>
                <a:cs typeface="Century Schoolbook"/>
                <a:sym typeface="Century Schoolbook"/>
              </a:rPr>
              <a:t>Disney's Yacht Club Resort</a:t>
            </a:r>
            <a:br>
              <a:rPr lang="en-US" sz="1500" b="1" i="0" u="none" strike="noStrike" cap="none">
                <a:solidFill>
                  <a:srgbClr val="FFFFFF"/>
                </a:solidFill>
                <a:latin typeface="Century Schoolbook"/>
                <a:ea typeface="Century Schoolbook"/>
                <a:cs typeface="Century Schoolbook"/>
                <a:sym typeface="Century Schoolbook"/>
              </a:rPr>
            </a:br>
            <a:r>
              <a:rPr lang="en-US" sz="1250" b="0" i="0" u="none" strike="noStrike" cap="none">
                <a:solidFill>
                  <a:srgbClr val="D8E0F5"/>
                </a:solidFill>
                <a:latin typeface="Century Schoolbook"/>
                <a:ea typeface="Century Schoolbook"/>
                <a:cs typeface="Century Schoolbook"/>
                <a:sym typeface="Century Schoolbook"/>
              </a:rPr>
              <a:t>1700 Epcot Resorts Blvd</a:t>
            </a:r>
            <a:br>
              <a:rPr lang="en-US" sz="1250" b="0" i="0" u="none" strike="noStrike" cap="none">
                <a:solidFill>
                  <a:srgbClr val="D8E0F5"/>
                </a:solidFill>
                <a:latin typeface="Century Schoolbook"/>
                <a:ea typeface="Century Schoolbook"/>
                <a:cs typeface="Century Schoolbook"/>
                <a:sym typeface="Century Schoolbook"/>
              </a:rPr>
            </a:br>
            <a:br>
              <a:rPr lang="en-US" sz="1250" b="0" i="0" u="none" strike="noStrike" cap="none">
                <a:solidFill>
                  <a:srgbClr val="D8E0F5"/>
                </a:solidFill>
                <a:latin typeface="Century Schoolbook"/>
                <a:ea typeface="Century Schoolbook"/>
                <a:cs typeface="Century Schoolbook"/>
                <a:sym typeface="Century Schoolbook"/>
              </a:rPr>
            </a:br>
            <a:r>
              <a:rPr lang="en-US" sz="1500" b="1" i="0" u="none" strike="noStrike" cap="none">
                <a:solidFill>
                  <a:srgbClr val="FFFFFF"/>
                </a:solidFill>
                <a:latin typeface="Century Schoolbook"/>
                <a:ea typeface="Century Schoolbook"/>
                <a:cs typeface="Century Schoolbook"/>
                <a:sym typeface="Century Schoolbook"/>
              </a:rPr>
              <a:t>Disney's Beach Club Resort</a:t>
            </a:r>
            <a:br>
              <a:rPr lang="en-US" sz="1500" b="1" i="0" u="none" strike="noStrike" cap="none">
                <a:solidFill>
                  <a:srgbClr val="FFFFFF"/>
                </a:solidFill>
                <a:latin typeface="Century Schoolbook"/>
                <a:ea typeface="Century Schoolbook"/>
                <a:cs typeface="Century Schoolbook"/>
                <a:sym typeface="Century Schoolbook"/>
              </a:rPr>
            </a:br>
            <a:r>
              <a:rPr lang="en-US" sz="1250" b="0" i="0" u="none" strike="noStrike" cap="none">
                <a:solidFill>
                  <a:srgbClr val="D8E0F5"/>
                </a:solidFill>
                <a:latin typeface="Century Schoolbook"/>
                <a:ea typeface="Century Schoolbook"/>
                <a:cs typeface="Century Schoolbook"/>
                <a:sym typeface="Century Schoolbook"/>
              </a:rPr>
              <a:t>1800 Epcot Resorts Blvd</a:t>
            </a:r>
            <a:br>
              <a:rPr lang="en-US" sz="1250" b="0" i="0" u="none" strike="noStrike" cap="none">
                <a:solidFill>
                  <a:srgbClr val="D8E0F5"/>
                </a:solidFill>
                <a:latin typeface="Century Schoolbook"/>
                <a:ea typeface="Century Schoolbook"/>
                <a:cs typeface="Century Schoolbook"/>
                <a:sym typeface="Century Schoolbook"/>
              </a:rPr>
            </a:br>
            <a:br>
              <a:rPr lang="en-US" sz="1250" b="0" i="0" u="none" strike="noStrike" cap="none">
                <a:solidFill>
                  <a:srgbClr val="D8E0F5"/>
                </a:solidFill>
                <a:latin typeface="Century Schoolbook"/>
                <a:ea typeface="Century Schoolbook"/>
                <a:cs typeface="Century Schoolbook"/>
                <a:sym typeface="Century Schoolbook"/>
              </a:rPr>
            </a:br>
            <a:r>
              <a:rPr lang="en-US" sz="1500" b="1" i="0" u="none" strike="noStrike" cap="none">
                <a:solidFill>
                  <a:srgbClr val="FFFFFF"/>
                </a:solidFill>
                <a:latin typeface="Century Schoolbook"/>
                <a:ea typeface="Century Schoolbook"/>
                <a:cs typeface="Century Schoolbook"/>
                <a:sym typeface="Century Schoolbook"/>
              </a:rPr>
              <a:t>Walt Disney World Swan Hotel</a:t>
            </a:r>
            <a:br>
              <a:rPr lang="en-US" sz="1500" b="1" i="0" u="none" strike="noStrike" cap="none">
                <a:solidFill>
                  <a:srgbClr val="FFFFFF"/>
                </a:solidFill>
                <a:latin typeface="Century Schoolbook"/>
                <a:ea typeface="Century Schoolbook"/>
                <a:cs typeface="Century Schoolbook"/>
                <a:sym typeface="Century Schoolbook"/>
              </a:rPr>
            </a:br>
            <a:r>
              <a:rPr lang="en-US" sz="1250" b="0" i="0" u="none" strike="noStrike" cap="none">
                <a:solidFill>
                  <a:srgbClr val="D8E0F5"/>
                </a:solidFill>
                <a:latin typeface="Century Schoolbook"/>
                <a:ea typeface="Century Schoolbook"/>
                <a:cs typeface="Century Schoolbook"/>
                <a:sym typeface="Century Schoolbook"/>
              </a:rPr>
              <a:t>1200 Epcot Resorts Blvd</a:t>
            </a:r>
            <a:endParaRPr sz="1500" b="0" i="0" u="none" strike="noStrike" cap="none">
              <a:solidFill>
                <a:schemeClr val="dk1"/>
              </a:solidFill>
              <a:latin typeface="Calibri"/>
              <a:ea typeface="Calibri"/>
              <a:cs typeface="Calibri"/>
              <a:sym typeface="Calibri"/>
            </a:endParaRPr>
          </a:p>
        </p:txBody>
      </p:sp>
      <p:cxnSp>
        <p:nvCxnSpPr>
          <p:cNvPr id="315" name="Google Shape;315;p6"/>
          <p:cNvCxnSpPr/>
          <p:nvPr/>
        </p:nvCxnSpPr>
        <p:spPr>
          <a:xfrm>
            <a:off x="5255971" y="5623560"/>
            <a:ext cx="230429" cy="0"/>
          </a:xfrm>
          <a:prstGeom prst="straightConnector1">
            <a:avLst/>
          </a:prstGeom>
          <a:noFill/>
          <a:ln w="15875" cap="flat" cmpd="sng">
            <a:solidFill>
              <a:srgbClr val="F4B740">
                <a:alpha val="74902"/>
              </a:srgbClr>
            </a:solidFill>
            <a:prstDash val="solid"/>
            <a:round/>
            <a:headEnd type="none" w="sm" len="sm"/>
            <a:tailEnd type="none" w="sm" len="sm"/>
          </a:ln>
        </p:spPr>
      </p:cxnSp>
      <p:sp>
        <p:nvSpPr>
          <p:cNvPr id="316" name="Google Shape;316;p6"/>
          <p:cNvSpPr/>
          <p:nvPr/>
        </p:nvSpPr>
        <p:spPr>
          <a:xfrm>
            <a:off x="5463540"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7" name="Google Shape;317;p6"/>
          <p:cNvCxnSpPr/>
          <p:nvPr/>
        </p:nvCxnSpPr>
        <p:spPr>
          <a:xfrm>
            <a:off x="5238857" y="5676232"/>
            <a:ext cx="186421" cy="135443"/>
          </a:xfrm>
          <a:prstGeom prst="straightConnector1">
            <a:avLst/>
          </a:prstGeom>
          <a:noFill/>
          <a:ln w="15875" cap="flat" cmpd="sng">
            <a:solidFill>
              <a:srgbClr val="F4B740">
                <a:alpha val="74902"/>
              </a:srgbClr>
            </a:solidFill>
            <a:prstDash val="solid"/>
            <a:round/>
            <a:headEnd type="none" w="sm" len="sm"/>
            <a:tailEnd type="none" w="sm" len="sm"/>
          </a:ln>
        </p:spPr>
      </p:cxnSp>
      <p:sp>
        <p:nvSpPr>
          <p:cNvPr id="318" name="Google Shape;318;p6"/>
          <p:cNvSpPr/>
          <p:nvPr/>
        </p:nvSpPr>
        <p:spPr>
          <a:xfrm>
            <a:off x="5402418" y="578881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9" name="Google Shape;319;p6"/>
          <p:cNvCxnSpPr/>
          <p:nvPr/>
        </p:nvCxnSpPr>
        <p:spPr>
          <a:xfrm>
            <a:off x="5194051" y="5708785"/>
            <a:ext cx="71206" cy="219151"/>
          </a:xfrm>
          <a:prstGeom prst="straightConnector1">
            <a:avLst/>
          </a:prstGeom>
          <a:noFill/>
          <a:ln w="15875" cap="flat" cmpd="sng">
            <a:solidFill>
              <a:srgbClr val="F4B740">
                <a:alpha val="74902"/>
              </a:srgbClr>
            </a:solidFill>
            <a:prstDash val="solid"/>
            <a:round/>
            <a:headEnd type="none" w="sm" len="sm"/>
            <a:tailEnd type="none" w="sm" len="sm"/>
          </a:ln>
        </p:spPr>
      </p:cxnSp>
      <p:sp>
        <p:nvSpPr>
          <p:cNvPr id="320" name="Google Shape;320;p6"/>
          <p:cNvSpPr/>
          <p:nvPr/>
        </p:nvSpPr>
        <p:spPr>
          <a:xfrm>
            <a:off x="5242398" y="590507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1" name="Google Shape;321;p6"/>
          <p:cNvCxnSpPr/>
          <p:nvPr/>
        </p:nvCxnSpPr>
        <p:spPr>
          <a:xfrm flipH="1">
            <a:off x="5067462" y="5708785"/>
            <a:ext cx="71206" cy="219151"/>
          </a:xfrm>
          <a:prstGeom prst="straightConnector1">
            <a:avLst/>
          </a:prstGeom>
          <a:noFill/>
          <a:ln w="15875" cap="flat" cmpd="sng">
            <a:solidFill>
              <a:srgbClr val="F4B740">
                <a:alpha val="74902"/>
              </a:srgbClr>
            </a:solidFill>
            <a:prstDash val="solid"/>
            <a:round/>
            <a:headEnd type="none" w="sm" len="sm"/>
            <a:tailEnd type="none" w="sm" len="sm"/>
          </a:ln>
        </p:spPr>
      </p:cxnSp>
      <p:sp>
        <p:nvSpPr>
          <p:cNvPr id="322" name="Google Shape;322;p6"/>
          <p:cNvSpPr/>
          <p:nvPr/>
        </p:nvSpPr>
        <p:spPr>
          <a:xfrm>
            <a:off x="5044602" y="590507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3" name="Google Shape;323;p6"/>
          <p:cNvCxnSpPr/>
          <p:nvPr/>
        </p:nvCxnSpPr>
        <p:spPr>
          <a:xfrm flipH="1">
            <a:off x="4907442" y="5676232"/>
            <a:ext cx="186421" cy="135443"/>
          </a:xfrm>
          <a:prstGeom prst="straightConnector1">
            <a:avLst/>
          </a:prstGeom>
          <a:noFill/>
          <a:ln w="15875" cap="flat" cmpd="sng">
            <a:solidFill>
              <a:srgbClr val="F4B740">
                <a:alpha val="74902"/>
              </a:srgbClr>
            </a:solidFill>
            <a:prstDash val="solid"/>
            <a:round/>
            <a:headEnd type="none" w="sm" len="sm"/>
            <a:tailEnd type="none" w="sm" len="sm"/>
          </a:ln>
        </p:spPr>
      </p:cxnSp>
      <p:sp>
        <p:nvSpPr>
          <p:cNvPr id="324" name="Google Shape;324;p6"/>
          <p:cNvSpPr/>
          <p:nvPr/>
        </p:nvSpPr>
        <p:spPr>
          <a:xfrm>
            <a:off x="4884582" y="578881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5" name="Google Shape;325;p6"/>
          <p:cNvCxnSpPr/>
          <p:nvPr/>
        </p:nvCxnSpPr>
        <p:spPr>
          <a:xfrm rot="10800000">
            <a:off x="4846320" y="5623560"/>
            <a:ext cx="230429" cy="0"/>
          </a:xfrm>
          <a:prstGeom prst="straightConnector1">
            <a:avLst/>
          </a:prstGeom>
          <a:noFill/>
          <a:ln w="15875" cap="flat" cmpd="sng">
            <a:solidFill>
              <a:srgbClr val="F4B740">
                <a:alpha val="74902"/>
              </a:srgbClr>
            </a:solidFill>
            <a:prstDash val="solid"/>
            <a:round/>
            <a:headEnd type="none" w="sm" len="sm"/>
            <a:tailEnd type="none" w="sm" len="sm"/>
          </a:ln>
        </p:spPr>
      </p:cxnSp>
      <p:sp>
        <p:nvSpPr>
          <p:cNvPr id="326" name="Google Shape;326;p6"/>
          <p:cNvSpPr/>
          <p:nvPr/>
        </p:nvSpPr>
        <p:spPr>
          <a:xfrm>
            <a:off x="4823460"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7" name="Google Shape;327;p6"/>
          <p:cNvCxnSpPr/>
          <p:nvPr/>
        </p:nvCxnSpPr>
        <p:spPr>
          <a:xfrm rot="10800000">
            <a:off x="4907442" y="5435445"/>
            <a:ext cx="186421" cy="135443"/>
          </a:xfrm>
          <a:prstGeom prst="straightConnector1">
            <a:avLst/>
          </a:prstGeom>
          <a:noFill/>
          <a:ln w="15875" cap="flat" cmpd="sng">
            <a:solidFill>
              <a:srgbClr val="F4B740">
                <a:alpha val="74902"/>
              </a:srgbClr>
            </a:solidFill>
            <a:prstDash val="solid"/>
            <a:round/>
            <a:headEnd type="none" w="sm" len="sm"/>
            <a:tailEnd type="none" w="sm" len="sm"/>
          </a:ln>
        </p:spPr>
      </p:cxnSp>
      <p:sp>
        <p:nvSpPr>
          <p:cNvPr id="328" name="Google Shape;328;p6"/>
          <p:cNvSpPr/>
          <p:nvPr/>
        </p:nvSpPr>
        <p:spPr>
          <a:xfrm>
            <a:off x="4884582" y="541258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9" name="Google Shape;329;p6"/>
          <p:cNvCxnSpPr/>
          <p:nvPr/>
        </p:nvCxnSpPr>
        <p:spPr>
          <a:xfrm rot="10800000">
            <a:off x="5067462" y="5319184"/>
            <a:ext cx="71206" cy="219151"/>
          </a:xfrm>
          <a:prstGeom prst="straightConnector1">
            <a:avLst/>
          </a:prstGeom>
          <a:noFill/>
          <a:ln w="15875" cap="flat" cmpd="sng">
            <a:solidFill>
              <a:srgbClr val="F4B740">
                <a:alpha val="74902"/>
              </a:srgbClr>
            </a:solidFill>
            <a:prstDash val="solid"/>
            <a:round/>
            <a:headEnd type="none" w="sm" len="sm"/>
            <a:tailEnd type="none" w="sm" len="sm"/>
          </a:ln>
        </p:spPr>
      </p:cxnSp>
      <p:sp>
        <p:nvSpPr>
          <p:cNvPr id="330" name="Google Shape;330;p6"/>
          <p:cNvSpPr/>
          <p:nvPr/>
        </p:nvSpPr>
        <p:spPr>
          <a:xfrm>
            <a:off x="5044602" y="52963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1" name="Google Shape;331;p6"/>
          <p:cNvCxnSpPr/>
          <p:nvPr/>
        </p:nvCxnSpPr>
        <p:spPr>
          <a:xfrm rot="10800000" flipH="1">
            <a:off x="5194051" y="5319184"/>
            <a:ext cx="71206" cy="219151"/>
          </a:xfrm>
          <a:prstGeom prst="straightConnector1">
            <a:avLst/>
          </a:prstGeom>
          <a:noFill/>
          <a:ln w="15875" cap="flat" cmpd="sng">
            <a:solidFill>
              <a:srgbClr val="F4B740">
                <a:alpha val="74902"/>
              </a:srgbClr>
            </a:solidFill>
            <a:prstDash val="solid"/>
            <a:round/>
            <a:headEnd type="none" w="sm" len="sm"/>
            <a:tailEnd type="none" w="sm" len="sm"/>
          </a:ln>
        </p:spPr>
      </p:cxnSp>
      <p:sp>
        <p:nvSpPr>
          <p:cNvPr id="332" name="Google Shape;332;p6"/>
          <p:cNvSpPr/>
          <p:nvPr/>
        </p:nvSpPr>
        <p:spPr>
          <a:xfrm>
            <a:off x="5242398" y="52963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3" name="Google Shape;333;p6"/>
          <p:cNvCxnSpPr/>
          <p:nvPr/>
        </p:nvCxnSpPr>
        <p:spPr>
          <a:xfrm rot="10800000" flipH="1">
            <a:off x="5238857" y="5435445"/>
            <a:ext cx="186421" cy="135443"/>
          </a:xfrm>
          <a:prstGeom prst="straightConnector1">
            <a:avLst/>
          </a:prstGeom>
          <a:noFill/>
          <a:ln w="15875" cap="flat" cmpd="sng">
            <a:solidFill>
              <a:srgbClr val="F4B740">
                <a:alpha val="74902"/>
              </a:srgbClr>
            </a:solidFill>
            <a:prstDash val="solid"/>
            <a:round/>
            <a:headEnd type="none" w="sm" len="sm"/>
            <a:tailEnd type="none" w="sm" len="sm"/>
          </a:ln>
        </p:spPr>
      </p:cxnSp>
      <p:sp>
        <p:nvSpPr>
          <p:cNvPr id="334" name="Google Shape;334;p6"/>
          <p:cNvSpPr/>
          <p:nvPr/>
        </p:nvSpPr>
        <p:spPr>
          <a:xfrm>
            <a:off x="5402418" y="541258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6172200" y="1920240"/>
            <a:ext cx="5349240" cy="1280160"/>
          </a:xfrm>
          <a:prstGeom prst="roundRect">
            <a:avLst>
              <a:gd name="adj" fmla="val 8571"/>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6446520" y="2194560"/>
            <a:ext cx="219456" cy="21945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6858000" y="2066544"/>
            <a:ext cx="448056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Walk to EPCOT</a:t>
            </a:r>
            <a:endParaRPr sz="1600" b="0" i="0" u="none" strike="noStrike" cap="none">
              <a:solidFill>
                <a:schemeClr val="dk1"/>
              </a:solidFill>
              <a:latin typeface="Calibri"/>
              <a:ea typeface="Calibri"/>
              <a:cs typeface="Calibri"/>
              <a:sym typeface="Calibri"/>
            </a:endParaRPr>
          </a:p>
        </p:txBody>
      </p:sp>
      <p:sp>
        <p:nvSpPr>
          <p:cNvPr id="338" name="Google Shape;338;p6"/>
          <p:cNvSpPr/>
          <p:nvPr/>
        </p:nvSpPr>
        <p:spPr>
          <a:xfrm>
            <a:off x="6858000" y="2450592"/>
            <a:ext cx="4480560" cy="68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Just steps to the International Gateway entrance, no transportation needed.</a:t>
            </a:r>
            <a:endParaRPr sz="1300" b="0" i="0" u="none" strike="noStrike" cap="none">
              <a:solidFill>
                <a:schemeClr val="dk1"/>
              </a:solidFill>
              <a:latin typeface="Calibri"/>
              <a:ea typeface="Calibri"/>
              <a:cs typeface="Calibri"/>
              <a:sym typeface="Calibri"/>
            </a:endParaRPr>
          </a:p>
        </p:txBody>
      </p:sp>
      <p:sp>
        <p:nvSpPr>
          <p:cNvPr id="339" name="Google Shape;339;p6"/>
          <p:cNvSpPr/>
          <p:nvPr/>
        </p:nvSpPr>
        <p:spPr>
          <a:xfrm>
            <a:off x="6172200" y="3319272"/>
            <a:ext cx="5349240" cy="1280160"/>
          </a:xfrm>
          <a:prstGeom prst="roundRect">
            <a:avLst>
              <a:gd name="adj" fmla="val 8571"/>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6"/>
          <p:cNvSpPr/>
          <p:nvPr/>
        </p:nvSpPr>
        <p:spPr>
          <a:xfrm>
            <a:off x="6446520" y="3593592"/>
            <a:ext cx="219456" cy="21945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6"/>
          <p:cNvSpPr/>
          <p:nvPr/>
        </p:nvSpPr>
        <p:spPr>
          <a:xfrm>
            <a:off x="6858000" y="3465576"/>
            <a:ext cx="448056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Boats &amp; Skyliner</a:t>
            </a:r>
            <a:endParaRPr sz="1600" b="0" i="0" u="none" strike="noStrike" cap="none">
              <a:solidFill>
                <a:schemeClr val="dk1"/>
              </a:solidFill>
              <a:latin typeface="Calibri"/>
              <a:ea typeface="Calibri"/>
              <a:cs typeface="Calibri"/>
              <a:sym typeface="Calibri"/>
            </a:endParaRPr>
          </a:p>
        </p:txBody>
      </p:sp>
      <p:sp>
        <p:nvSpPr>
          <p:cNvPr id="342" name="Google Shape;342;p6"/>
          <p:cNvSpPr/>
          <p:nvPr/>
        </p:nvSpPr>
        <p:spPr>
          <a:xfrm>
            <a:off x="6858000" y="3849624"/>
            <a:ext cx="4480560" cy="68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Friendship boats and the Skyliner connect you to EPCOT and Hollywood Studios.</a:t>
            </a:r>
            <a:endParaRPr sz="1300" b="0" i="0" u="none" strike="noStrike" cap="none">
              <a:solidFill>
                <a:schemeClr val="dk1"/>
              </a:solidFill>
              <a:latin typeface="Calibri"/>
              <a:ea typeface="Calibri"/>
              <a:cs typeface="Calibri"/>
              <a:sym typeface="Calibri"/>
            </a:endParaRPr>
          </a:p>
        </p:txBody>
      </p:sp>
      <p:sp>
        <p:nvSpPr>
          <p:cNvPr id="343" name="Google Shape;343;p6"/>
          <p:cNvSpPr/>
          <p:nvPr/>
        </p:nvSpPr>
        <p:spPr>
          <a:xfrm>
            <a:off x="6172200" y="4718304"/>
            <a:ext cx="5349240" cy="1280160"/>
          </a:xfrm>
          <a:prstGeom prst="roundRect">
            <a:avLst>
              <a:gd name="adj" fmla="val 8571"/>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a:off x="6446520" y="4992624"/>
            <a:ext cx="219456" cy="21945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a:off x="6858000" y="4864608"/>
            <a:ext cx="448056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Right in the middle of it</a:t>
            </a:r>
            <a:endParaRPr sz="1600" b="0" i="0" u="none" strike="noStrike" cap="none">
              <a:solidFill>
                <a:schemeClr val="dk1"/>
              </a:solidFill>
              <a:latin typeface="Calibri"/>
              <a:ea typeface="Calibri"/>
              <a:cs typeface="Calibri"/>
              <a:sym typeface="Calibri"/>
            </a:endParaRPr>
          </a:p>
        </p:txBody>
      </p:sp>
      <p:sp>
        <p:nvSpPr>
          <p:cNvPr id="346" name="Google Shape;346;p6"/>
          <p:cNvSpPr/>
          <p:nvPr/>
        </p:nvSpPr>
        <p:spPr>
          <a:xfrm>
            <a:off x="6858000" y="5248656"/>
            <a:ext cx="4480560" cy="68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4506B"/>
              </a:buClr>
              <a:buSzPts val="1300"/>
              <a:buFont typeface="Calibri"/>
              <a:buNone/>
            </a:pPr>
            <a:r>
              <a:rPr lang="en-US" sz="1300" b="0" i="0" u="none" strike="noStrike" cap="none">
                <a:solidFill>
                  <a:srgbClr val="44506B"/>
                </a:solidFill>
                <a:latin typeface="Calibri"/>
                <a:ea typeface="Calibri"/>
                <a:cs typeface="Calibri"/>
                <a:sym typeface="Calibri"/>
              </a:rPr>
              <a:t>You're at the heart of the Epcot resort area, where most APA events take place.</a:t>
            </a:r>
            <a:endParaRPr sz="13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351"/>
        <p:cNvGrpSpPr/>
        <p:nvPr/>
      </p:nvGrpSpPr>
      <p:grpSpPr>
        <a:xfrm>
          <a:off x="0" y="0"/>
          <a:ext cx="0" cy="0"/>
          <a:chOff x="0" y="0"/>
          <a:chExt cx="0" cy="0"/>
        </a:xfrm>
      </p:grpSpPr>
      <p:cxnSp>
        <p:nvCxnSpPr>
          <p:cNvPr id="352" name="Google Shape;352;p7"/>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353" name="Google Shape;353;p7"/>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4" name="Google Shape;354;p7"/>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355" name="Google Shape;355;p7"/>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6" name="Google Shape;356;p7"/>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357" name="Google Shape;357;p7"/>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8" name="Google Shape;358;p7"/>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359" name="Google Shape;359;p7"/>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0" name="Google Shape;360;p7"/>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361" name="Google Shape;361;p7"/>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2" name="Google Shape;362;p7"/>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363" name="Google Shape;363;p7"/>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7"/>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365" name="Google Shape;365;p7"/>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6" name="Google Shape;366;p7"/>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367" name="Google Shape;367;p7"/>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8" name="Google Shape;368;p7"/>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369" name="Google Shape;369;p7"/>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0" name="Google Shape;370;p7"/>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371" name="Google Shape;371;p7"/>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2" name="Google Shape;372;p7"/>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373" name="Google Shape;373;p7"/>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4" name="Google Shape;374;p7"/>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375" name="Google Shape;375;p7"/>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THE ONE APP TO DOWNLOAD</a:t>
            </a:r>
            <a:endParaRPr sz="1300" b="0" i="0" u="none" strike="noStrike" cap="none">
              <a:solidFill>
                <a:schemeClr val="dk1"/>
              </a:solidFill>
              <a:latin typeface="Calibri"/>
              <a:ea typeface="Calibri"/>
              <a:cs typeface="Calibri"/>
              <a:sym typeface="Calibri"/>
            </a:endParaRPr>
          </a:p>
        </p:txBody>
      </p:sp>
      <p:sp>
        <p:nvSpPr>
          <p:cNvPr id="378" name="Google Shape;378;p7"/>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Set up My Disney Experience</a:t>
            </a:r>
            <a:endParaRPr sz="3000" b="0" i="0" u="none" strike="noStrike" cap="none">
              <a:solidFill>
                <a:schemeClr val="dk1"/>
              </a:solidFill>
              <a:latin typeface="Calibri"/>
              <a:ea typeface="Calibri"/>
              <a:cs typeface="Calibri"/>
              <a:sym typeface="Calibri"/>
            </a:endParaRPr>
          </a:p>
        </p:txBody>
      </p:sp>
      <p:sp>
        <p:nvSpPr>
          <p:cNvPr id="379" name="Google Shape;379;p7"/>
          <p:cNvSpPr/>
          <p:nvPr/>
        </p:nvSpPr>
        <p:spPr>
          <a:xfrm>
            <a:off x="307696" y="2148840"/>
            <a:ext cx="2606040" cy="3520440"/>
          </a:xfrm>
          <a:prstGeom prst="roundRect">
            <a:avLst>
              <a:gd name="adj" fmla="val 4211"/>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a:off x="1199236" y="2423160"/>
            <a:ext cx="822960" cy="822960"/>
          </a:xfrm>
          <a:prstGeom prst="ellipse">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1199236" y="2423160"/>
            <a:ext cx="822960" cy="8229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2800"/>
              <a:buFont typeface="Century Schoolbook"/>
              <a:buNone/>
            </a:pPr>
            <a:r>
              <a:rPr lang="en-US" sz="2800" b="1" i="0" u="none" strike="noStrike" cap="none">
                <a:solidFill>
                  <a:srgbClr val="F4B740"/>
                </a:solidFill>
                <a:latin typeface="Century Schoolbook"/>
                <a:ea typeface="Century Schoolbook"/>
                <a:cs typeface="Century Schoolbook"/>
                <a:sym typeface="Century Schoolbook"/>
              </a:rPr>
              <a:t>1</a:t>
            </a:r>
            <a:endParaRPr sz="2800" b="0" i="0" u="none" strike="noStrike" cap="none">
              <a:solidFill>
                <a:schemeClr val="dk1"/>
              </a:solidFill>
              <a:latin typeface="Calibri"/>
              <a:ea typeface="Calibri"/>
              <a:cs typeface="Calibri"/>
              <a:sym typeface="Calibri"/>
            </a:endParaRPr>
          </a:p>
        </p:txBody>
      </p:sp>
      <p:sp>
        <p:nvSpPr>
          <p:cNvPr id="382" name="Google Shape;382;p7"/>
          <p:cNvSpPr/>
          <p:nvPr/>
        </p:nvSpPr>
        <p:spPr>
          <a:xfrm>
            <a:off x="490576" y="3429000"/>
            <a:ext cx="224028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Download the app</a:t>
            </a:r>
            <a:endParaRPr sz="1600" b="0" i="0" u="none" strike="noStrike" cap="none">
              <a:solidFill>
                <a:schemeClr val="dk1"/>
              </a:solidFill>
              <a:latin typeface="Calibri"/>
              <a:ea typeface="Calibri"/>
              <a:cs typeface="Calibri"/>
              <a:sym typeface="Calibri"/>
            </a:endParaRPr>
          </a:p>
        </p:txBody>
      </p:sp>
      <p:sp>
        <p:nvSpPr>
          <p:cNvPr id="383" name="Google Shape;383;p7"/>
          <p:cNvSpPr/>
          <p:nvPr/>
        </p:nvSpPr>
        <p:spPr>
          <a:xfrm>
            <a:off x="536296" y="4114800"/>
            <a:ext cx="2148840" cy="1417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44506B"/>
              </a:buClr>
              <a:buSzPts val="1250"/>
              <a:buFont typeface="Calibri"/>
              <a:buNone/>
            </a:pPr>
            <a:r>
              <a:rPr lang="en-US" sz="1250" b="0" i="0" u="none" strike="noStrike" cap="none">
                <a:solidFill>
                  <a:srgbClr val="44506B"/>
                </a:solidFill>
                <a:latin typeface="Calibri"/>
                <a:ea typeface="Calibri"/>
                <a:cs typeface="Calibri"/>
                <a:sym typeface="Calibri"/>
              </a:rPr>
              <a:t>Free on the App Store or Google Play. Sign in or create a free Disney account.</a:t>
            </a:r>
            <a:endParaRPr sz="1250" b="0" i="0" u="none" strike="noStrike" cap="none">
              <a:solidFill>
                <a:schemeClr val="dk1"/>
              </a:solidFill>
              <a:latin typeface="Calibri"/>
              <a:ea typeface="Calibri"/>
              <a:cs typeface="Calibri"/>
              <a:sym typeface="Calibri"/>
            </a:endParaRPr>
          </a:p>
        </p:txBody>
      </p:sp>
      <p:sp>
        <p:nvSpPr>
          <p:cNvPr id="384" name="Google Shape;384;p7"/>
          <p:cNvSpPr/>
          <p:nvPr/>
        </p:nvSpPr>
        <p:spPr>
          <a:xfrm>
            <a:off x="3297784" y="2148840"/>
            <a:ext cx="2606040" cy="3520440"/>
          </a:xfrm>
          <a:prstGeom prst="roundRect">
            <a:avLst>
              <a:gd name="adj" fmla="val 4211"/>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4189324" y="2423160"/>
            <a:ext cx="822960" cy="822960"/>
          </a:xfrm>
          <a:prstGeom prst="ellipse">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4189324" y="2423160"/>
            <a:ext cx="822960" cy="8229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2800"/>
              <a:buFont typeface="Century Schoolbook"/>
              <a:buNone/>
            </a:pPr>
            <a:r>
              <a:rPr lang="en-US" sz="2800" b="1" i="0" u="none" strike="noStrike" cap="none">
                <a:solidFill>
                  <a:srgbClr val="F4B740"/>
                </a:solidFill>
                <a:latin typeface="Century Schoolbook"/>
                <a:ea typeface="Century Schoolbook"/>
                <a:cs typeface="Century Schoolbook"/>
                <a:sym typeface="Century Schoolbook"/>
              </a:rPr>
              <a:t>2</a:t>
            </a:r>
            <a:endParaRPr sz="2800" b="0" i="0" u="none" strike="noStrike" cap="none">
              <a:solidFill>
                <a:schemeClr val="dk1"/>
              </a:solidFill>
              <a:latin typeface="Calibri"/>
              <a:ea typeface="Calibri"/>
              <a:cs typeface="Calibri"/>
              <a:sym typeface="Calibri"/>
            </a:endParaRPr>
          </a:p>
        </p:txBody>
      </p:sp>
      <p:sp>
        <p:nvSpPr>
          <p:cNvPr id="387" name="Google Shape;387;p7"/>
          <p:cNvSpPr/>
          <p:nvPr/>
        </p:nvSpPr>
        <p:spPr>
          <a:xfrm>
            <a:off x="3480664" y="3429000"/>
            <a:ext cx="224028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Link your resort stay</a:t>
            </a:r>
            <a:endParaRPr sz="1600" b="0" i="0" u="none" strike="noStrike" cap="none">
              <a:solidFill>
                <a:schemeClr val="dk1"/>
              </a:solidFill>
              <a:latin typeface="Calibri"/>
              <a:ea typeface="Calibri"/>
              <a:cs typeface="Calibri"/>
              <a:sym typeface="Calibri"/>
            </a:endParaRPr>
          </a:p>
        </p:txBody>
      </p:sp>
      <p:sp>
        <p:nvSpPr>
          <p:cNvPr id="388" name="Google Shape;388;p7"/>
          <p:cNvSpPr/>
          <p:nvPr/>
        </p:nvSpPr>
        <p:spPr>
          <a:xfrm>
            <a:off x="3526384" y="4114800"/>
            <a:ext cx="2148840" cy="1417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44506B"/>
              </a:buClr>
              <a:buSzPts val="1250"/>
              <a:buFont typeface="Calibri"/>
              <a:buNone/>
            </a:pPr>
            <a:r>
              <a:rPr lang="en-US" sz="1250" b="0" i="0" u="none" strike="noStrike" cap="none">
                <a:solidFill>
                  <a:srgbClr val="44506B"/>
                </a:solidFill>
                <a:latin typeface="Calibri"/>
                <a:ea typeface="Calibri"/>
                <a:cs typeface="Calibri"/>
                <a:sym typeface="Calibri"/>
              </a:rPr>
              <a:t>Add your Beach Club reservation so your room and dining show up in one place.</a:t>
            </a:r>
            <a:endParaRPr sz="1250" b="0" i="0" u="none" strike="noStrike" cap="none">
              <a:solidFill>
                <a:schemeClr val="dk1"/>
              </a:solidFill>
              <a:latin typeface="Calibri"/>
              <a:ea typeface="Calibri"/>
              <a:cs typeface="Calibri"/>
              <a:sym typeface="Calibri"/>
            </a:endParaRPr>
          </a:p>
        </p:txBody>
      </p:sp>
      <p:sp>
        <p:nvSpPr>
          <p:cNvPr id="389" name="Google Shape;389;p7"/>
          <p:cNvSpPr/>
          <p:nvPr/>
        </p:nvSpPr>
        <p:spPr>
          <a:xfrm>
            <a:off x="6287872" y="2148840"/>
            <a:ext cx="2606040" cy="3520440"/>
          </a:xfrm>
          <a:prstGeom prst="roundRect">
            <a:avLst>
              <a:gd name="adj" fmla="val 4211"/>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7179412" y="2423160"/>
            <a:ext cx="822960" cy="822960"/>
          </a:xfrm>
          <a:prstGeom prst="ellipse">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7179412" y="2423160"/>
            <a:ext cx="822960" cy="8229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2800"/>
              <a:buFont typeface="Century Schoolbook"/>
              <a:buNone/>
            </a:pPr>
            <a:r>
              <a:rPr lang="en-US" sz="2800" b="1" i="0" u="none" strike="noStrike" cap="none">
                <a:solidFill>
                  <a:srgbClr val="F4B740"/>
                </a:solidFill>
                <a:latin typeface="Century Schoolbook"/>
                <a:ea typeface="Century Schoolbook"/>
                <a:cs typeface="Century Schoolbook"/>
                <a:sym typeface="Century Schoolbook"/>
              </a:rPr>
              <a:t>3</a:t>
            </a:r>
            <a:endParaRPr sz="2800" b="0" i="0" u="none" strike="noStrike" cap="none">
              <a:solidFill>
                <a:schemeClr val="dk1"/>
              </a:solidFill>
              <a:latin typeface="Calibri"/>
              <a:ea typeface="Calibri"/>
              <a:cs typeface="Calibri"/>
              <a:sym typeface="Calibri"/>
            </a:endParaRPr>
          </a:p>
        </p:txBody>
      </p:sp>
      <p:sp>
        <p:nvSpPr>
          <p:cNvPr id="392" name="Google Shape;392;p7"/>
          <p:cNvSpPr/>
          <p:nvPr/>
        </p:nvSpPr>
        <p:spPr>
          <a:xfrm>
            <a:off x="6470752" y="3429000"/>
            <a:ext cx="224028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Store your tickets</a:t>
            </a:r>
            <a:endParaRPr sz="1600" b="0" i="0" u="none" strike="noStrike" cap="none">
              <a:solidFill>
                <a:schemeClr val="dk1"/>
              </a:solidFill>
              <a:latin typeface="Calibri"/>
              <a:ea typeface="Calibri"/>
              <a:cs typeface="Calibri"/>
              <a:sym typeface="Calibri"/>
            </a:endParaRPr>
          </a:p>
        </p:txBody>
      </p:sp>
      <p:sp>
        <p:nvSpPr>
          <p:cNvPr id="393" name="Google Shape;393;p7"/>
          <p:cNvSpPr/>
          <p:nvPr/>
        </p:nvSpPr>
        <p:spPr>
          <a:xfrm>
            <a:off x="6516472" y="4114800"/>
            <a:ext cx="2148840" cy="1417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44506B"/>
              </a:buClr>
              <a:buSzPts val="1250"/>
              <a:buFont typeface="Calibri"/>
              <a:buNone/>
            </a:pPr>
            <a:r>
              <a:rPr lang="en-US" sz="1250" b="0" i="0" u="none" strike="noStrike" cap="none">
                <a:solidFill>
                  <a:srgbClr val="44506B"/>
                </a:solidFill>
                <a:latin typeface="Calibri"/>
                <a:ea typeface="Calibri"/>
                <a:cs typeface="Calibri"/>
                <a:sym typeface="Calibri"/>
              </a:rPr>
              <a:t>Once you have park tickets, they live in the app for tap to enter access.</a:t>
            </a:r>
            <a:endParaRPr sz="1250" b="0" i="0" u="none" strike="noStrike" cap="none">
              <a:solidFill>
                <a:schemeClr val="dk1"/>
              </a:solidFill>
              <a:latin typeface="Calibri"/>
              <a:ea typeface="Calibri"/>
              <a:cs typeface="Calibri"/>
              <a:sym typeface="Calibri"/>
            </a:endParaRPr>
          </a:p>
        </p:txBody>
      </p:sp>
      <p:sp>
        <p:nvSpPr>
          <p:cNvPr id="394" name="Google Shape;394;p7"/>
          <p:cNvSpPr/>
          <p:nvPr/>
        </p:nvSpPr>
        <p:spPr>
          <a:xfrm>
            <a:off x="9277960" y="2148840"/>
            <a:ext cx="2606040" cy="3520440"/>
          </a:xfrm>
          <a:prstGeom prst="roundRect">
            <a:avLst>
              <a:gd name="adj" fmla="val 4211"/>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10169500" y="2423160"/>
            <a:ext cx="822960" cy="822960"/>
          </a:xfrm>
          <a:prstGeom prst="ellipse">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10169500" y="2423160"/>
            <a:ext cx="822960" cy="8229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2800"/>
              <a:buFont typeface="Century Schoolbook"/>
              <a:buNone/>
            </a:pPr>
            <a:r>
              <a:rPr lang="en-US" sz="2800" b="1" i="0" u="none" strike="noStrike" cap="none">
                <a:solidFill>
                  <a:srgbClr val="F4B740"/>
                </a:solidFill>
                <a:latin typeface="Century Schoolbook"/>
                <a:ea typeface="Century Schoolbook"/>
                <a:cs typeface="Century Schoolbook"/>
                <a:sym typeface="Century Schoolbook"/>
              </a:rPr>
              <a:t>4</a:t>
            </a:r>
            <a:endParaRPr sz="2800" b="0" i="0" u="none" strike="noStrike" cap="none">
              <a:solidFill>
                <a:schemeClr val="dk1"/>
              </a:solidFill>
              <a:latin typeface="Calibri"/>
              <a:ea typeface="Calibri"/>
              <a:cs typeface="Calibri"/>
              <a:sym typeface="Calibri"/>
            </a:endParaRPr>
          </a:p>
        </p:txBody>
      </p:sp>
      <p:sp>
        <p:nvSpPr>
          <p:cNvPr id="397" name="Google Shape;397;p7"/>
          <p:cNvSpPr/>
          <p:nvPr/>
        </p:nvSpPr>
        <p:spPr>
          <a:xfrm>
            <a:off x="9460840" y="3429000"/>
            <a:ext cx="224028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Use Lightning Lane</a:t>
            </a:r>
            <a:endParaRPr sz="1600" b="0" i="0" u="none" strike="noStrike" cap="none">
              <a:solidFill>
                <a:schemeClr val="dk1"/>
              </a:solidFill>
              <a:latin typeface="Calibri"/>
              <a:ea typeface="Calibri"/>
              <a:cs typeface="Calibri"/>
              <a:sym typeface="Calibri"/>
            </a:endParaRPr>
          </a:p>
        </p:txBody>
      </p:sp>
      <p:sp>
        <p:nvSpPr>
          <p:cNvPr id="398" name="Google Shape;398;p7"/>
          <p:cNvSpPr/>
          <p:nvPr/>
        </p:nvSpPr>
        <p:spPr>
          <a:xfrm>
            <a:off x="9506560" y="4114800"/>
            <a:ext cx="2148840" cy="1417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44506B"/>
              </a:buClr>
              <a:buSzPts val="1250"/>
              <a:buFont typeface="Calibri"/>
              <a:buNone/>
            </a:pPr>
            <a:r>
              <a:rPr lang="en-US" sz="1250" b="0" i="0" u="none" strike="noStrike" cap="none">
                <a:solidFill>
                  <a:srgbClr val="44506B"/>
                </a:solidFill>
                <a:latin typeface="Calibri"/>
                <a:ea typeface="Calibri"/>
                <a:cs typeface="Calibri"/>
                <a:sym typeface="Calibri"/>
              </a:rPr>
              <a:t>Skip the standby line on select attractions by booking Lightning Lane in the app.</a:t>
            </a:r>
            <a:endParaRPr sz="125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403"/>
        <p:cNvGrpSpPr/>
        <p:nvPr/>
      </p:nvGrpSpPr>
      <p:grpSpPr>
        <a:xfrm>
          <a:off x="0" y="0"/>
          <a:ext cx="0" cy="0"/>
          <a:chOff x="0" y="0"/>
          <a:chExt cx="0" cy="0"/>
        </a:xfrm>
      </p:grpSpPr>
      <p:cxnSp>
        <p:nvCxnSpPr>
          <p:cNvPr id="404" name="Google Shape;404;p8"/>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405" name="Google Shape;405;p8"/>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6" name="Google Shape;406;p8"/>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407" name="Google Shape;407;p8"/>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8" name="Google Shape;408;p8"/>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409" name="Google Shape;409;p8"/>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0" name="Google Shape;410;p8"/>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411" name="Google Shape;411;p8"/>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2" name="Google Shape;412;p8"/>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413" name="Google Shape;413;p8"/>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4" name="Google Shape;414;p8"/>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415" name="Google Shape;415;p8"/>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6" name="Google Shape;416;p8"/>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417" name="Google Shape;417;p8"/>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8" name="Google Shape;418;p8"/>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419" name="Google Shape;419;p8"/>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0" name="Google Shape;420;p8"/>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421" name="Google Shape;421;p8"/>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2" name="Google Shape;422;p8"/>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423" name="Google Shape;423;p8"/>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4" name="Google Shape;424;p8"/>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425" name="Google Shape;425;p8"/>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6" name="Google Shape;426;p8"/>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427" name="Google Shape;427;p8"/>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TICKETS, MADE SIMPLE</a:t>
            </a:r>
            <a:endParaRPr sz="1300" b="0" i="0" u="none" strike="noStrike" cap="none">
              <a:solidFill>
                <a:schemeClr val="dk1"/>
              </a:solidFill>
              <a:latin typeface="Calibri"/>
              <a:ea typeface="Calibri"/>
              <a:cs typeface="Calibri"/>
              <a:sym typeface="Calibri"/>
            </a:endParaRPr>
          </a:p>
        </p:txBody>
      </p:sp>
      <p:sp>
        <p:nvSpPr>
          <p:cNvPr id="430" name="Google Shape;430;p8"/>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Event ticket vs. park ticket</a:t>
            </a:r>
            <a:endParaRPr sz="3000" b="0" i="0" u="none" strike="noStrike" cap="none">
              <a:solidFill>
                <a:schemeClr val="dk1"/>
              </a:solidFill>
              <a:latin typeface="Calibri"/>
              <a:ea typeface="Calibri"/>
              <a:cs typeface="Calibri"/>
              <a:sym typeface="Calibri"/>
            </a:endParaRPr>
          </a:p>
        </p:txBody>
      </p:sp>
      <p:sp>
        <p:nvSpPr>
          <p:cNvPr id="431" name="Google Shape;431;p8"/>
          <p:cNvSpPr/>
          <p:nvPr/>
        </p:nvSpPr>
        <p:spPr>
          <a:xfrm>
            <a:off x="640080" y="1920240"/>
            <a:ext cx="5349240" cy="3246120"/>
          </a:xfrm>
          <a:prstGeom prst="roundRect">
            <a:avLst>
              <a:gd name="adj" fmla="val 3380"/>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640080" y="1920240"/>
            <a:ext cx="5349240" cy="777240"/>
          </a:xfrm>
          <a:prstGeom prst="roundRect">
            <a:avLst>
              <a:gd name="adj" fmla="val 14118"/>
            </a:avLst>
          </a:prstGeom>
          <a:solidFill>
            <a:srgbClr val="1C3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868680" y="1920240"/>
            <a:ext cx="4937760" cy="7772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i="0" u="none" strike="noStrike" cap="none">
                <a:solidFill>
                  <a:srgbClr val="FFFFFF"/>
                </a:solidFill>
                <a:latin typeface="Calibri"/>
                <a:ea typeface="Calibri"/>
                <a:cs typeface="Calibri"/>
                <a:sym typeface="Calibri"/>
              </a:rPr>
              <a:t>YOUR APA EVENT TICKET</a:t>
            </a:r>
            <a:endParaRPr sz="1400" b="0" i="0" u="none" strike="noStrike" cap="none">
              <a:solidFill>
                <a:schemeClr val="dk1"/>
              </a:solidFill>
              <a:latin typeface="Calibri"/>
              <a:ea typeface="Calibri"/>
              <a:cs typeface="Calibri"/>
              <a:sym typeface="Calibri"/>
            </a:endParaRPr>
          </a:p>
        </p:txBody>
      </p:sp>
      <p:sp>
        <p:nvSpPr>
          <p:cNvPr id="434" name="Google Shape;434;p8"/>
          <p:cNvSpPr/>
          <p:nvPr/>
        </p:nvSpPr>
        <p:spPr>
          <a:xfrm>
            <a:off x="914400" y="2834640"/>
            <a:ext cx="4846320" cy="224028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0000"/>
              </a:lnSpc>
              <a:spcBef>
                <a:spcPts val="0"/>
              </a:spcBef>
              <a:spcAft>
                <a:spcPts val="0"/>
              </a:spcAft>
              <a:buClr>
                <a:srgbClr val="13233F"/>
              </a:buClr>
              <a:buSzPts val="1250"/>
              <a:buFont typeface="Calibri"/>
              <a:buChar char="★"/>
            </a:pPr>
            <a:r>
              <a:rPr lang="en-US" sz="1250" b="0" i="0" u="none" strike="noStrike" cap="none">
                <a:solidFill>
                  <a:srgbClr val="13233F"/>
                </a:solidFill>
                <a:latin typeface="Calibri"/>
                <a:ea typeface="Calibri"/>
                <a:cs typeface="Calibri"/>
                <a:sym typeface="Calibri"/>
              </a:rPr>
              <a:t>A separately paid ticket, purchased during convention registration (not part of base registration)</a:t>
            </a:r>
            <a:endParaRPr sz="1250" b="0" i="0" u="none" strike="noStrike" cap="none">
              <a:solidFill>
                <a:schemeClr val="dk1"/>
              </a:solidFill>
              <a:latin typeface="Calibri"/>
              <a:ea typeface="Calibri"/>
              <a:cs typeface="Calibri"/>
              <a:sym typeface="Calibri"/>
            </a:endParaRPr>
          </a:p>
          <a:p>
            <a:pPr marL="342900" marR="0" lvl="0" indent="-342900" algn="l" rtl="0">
              <a:lnSpc>
                <a:spcPct val="110000"/>
              </a:lnSpc>
              <a:spcBef>
                <a:spcPts val="800"/>
              </a:spcBef>
              <a:spcAft>
                <a:spcPts val="0"/>
              </a:spcAft>
              <a:buClr>
                <a:srgbClr val="13233F"/>
              </a:buClr>
              <a:buSzPts val="1250"/>
              <a:buFont typeface="Calibri"/>
              <a:buChar char="★"/>
            </a:pPr>
            <a:r>
              <a:rPr lang="en-US" sz="1250" b="0" i="0" u="none" strike="noStrike" cap="none">
                <a:solidFill>
                  <a:srgbClr val="13233F"/>
                </a:solidFill>
                <a:latin typeface="Calibri"/>
                <a:ea typeface="Calibri"/>
                <a:cs typeface="Calibri"/>
                <a:sym typeface="Calibri"/>
              </a:rPr>
              <a:t>Covers the three evening events, plus the Wednesday Welcome Breakfast and Friday Closing Breakfast, which are ticketed too</a:t>
            </a:r>
            <a:endParaRPr sz="1250" b="0" i="0" u="none" strike="noStrike" cap="none">
              <a:solidFill>
                <a:schemeClr val="dk1"/>
              </a:solidFill>
              <a:latin typeface="Calibri"/>
              <a:ea typeface="Calibri"/>
              <a:cs typeface="Calibri"/>
              <a:sym typeface="Calibri"/>
            </a:endParaRPr>
          </a:p>
          <a:p>
            <a:pPr marL="342900" marR="0" lvl="0" indent="-342900" algn="l" rtl="0">
              <a:lnSpc>
                <a:spcPct val="110000"/>
              </a:lnSpc>
              <a:spcBef>
                <a:spcPts val="800"/>
              </a:spcBef>
              <a:spcAft>
                <a:spcPts val="0"/>
              </a:spcAft>
              <a:buClr>
                <a:srgbClr val="13233F"/>
              </a:buClr>
              <a:buSzPts val="1250"/>
              <a:buFont typeface="Calibri"/>
              <a:buChar char="★"/>
            </a:pPr>
            <a:r>
              <a:rPr lang="en-US" sz="1250" b="0" i="0" u="none" strike="noStrike" cap="none">
                <a:solidFill>
                  <a:srgbClr val="13233F"/>
                </a:solidFill>
                <a:latin typeface="Calibri"/>
                <a:ea typeface="Calibri"/>
                <a:cs typeface="Calibri"/>
                <a:sym typeface="Calibri"/>
              </a:rPr>
              <a:t>For Wednesday night you receive a Fireworks Viewing Ticket at EPCOT, not general park admission</a:t>
            </a:r>
            <a:endParaRPr sz="1250" b="0" i="0" u="none" strike="noStrike" cap="none">
              <a:solidFill>
                <a:schemeClr val="dk1"/>
              </a:solidFill>
              <a:latin typeface="Calibri"/>
              <a:ea typeface="Calibri"/>
              <a:cs typeface="Calibri"/>
              <a:sym typeface="Calibri"/>
            </a:endParaRPr>
          </a:p>
        </p:txBody>
      </p:sp>
      <p:sp>
        <p:nvSpPr>
          <p:cNvPr id="435" name="Google Shape;435;p8"/>
          <p:cNvSpPr/>
          <p:nvPr/>
        </p:nvSpPr>
        <p:spPr>
          <a:xfrm>
            <a:off x="6263640" y="1920240"/>
            <a:ext cx="5257800" cy="3246120"/>
          </a:xfrm>
          <a:prstGeom prst="roundRect">
            <a:avLst>
              <a:gd name="adj" fmla="val 3380"/>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6263640" y="1920240"/>
            <a:ext cx="5257800" cy="777240"/>
          </a:xfrm>
          <a:prstGeom prst="roundRect">
            <a:avLst>
              <a:gd name="adj" fmla="val 14118"/>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6492240" y="1920240"/>
            <a:ext cx="4846320" cy="7772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i="0" u="none" strike="noStrike" cap="none">
                <a:solidFill>
                  <a:srgbClr val="FFFFFF"/>
                </a:solidFill>
                <a:latin typeface="Calibri"/>
                <a:ea typeface="Calibri"/>
                <a:cs typeface="Calibri"/>
                <a:sym typeface="Calibri"/>
              </a:rPr>
              <a:t>A DISNEY PARK TICKET</a:t>
            </a:r>
            <a:endParaRPr sz="1400" b="0" i="0" u="none" strike="noStrike" cap="none">
              <a:solidFill>
                <a:schemeClr val="dk1"/>
              </a:solidFill>
              <a:latin typeface="Calibri"/>
              <a:ea typeface="Calibri"/>
              <a:cs typeface="Calibri"/>
              <a:sym typeface="Calibri"/>
            </a:endParaRPr>
          </a:p>
        </p:txBody>
      </p:sp>
      <p:sp>
        <p:nvSpPr>
          <p:cNvPr id="438" name="Google Shape;438;p8"/>
          <p:cNvSpPr/>
          <p:nvPr/>
        </p:nvSpPr>
        <p:spPr>
          <a:xfrm>
            <a:off x="6537960" y="2834640"/>
            <a:ext cx="4754880" cy="224028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2000"/>
              </a:lnSpc>
              <a:spcBef>
                <a:spcPts val="0"/>
              </a:spcBef>
              <a:spcAft>
                <a:spcPts val="0"/>
              </a:spcAft>
              <a:buClr>
                <a:srgbClr val="13233F"/>
              </a:buClr>
              <a:buSzPts val="1350"/>
              <a:buFont typeface="Calibri"/>
              <a:buChar char="●"/>
            </a:pPr>
            <a:r>
              <a:rPr lang="en-US" sz="1350" b="0" i="0" u="none" strike="noStrike" cap="none">
                <a:solidFill>
                  <a:srgbClr val="13233F"/>
                </a:solidFill>
                <a:latin typeface="Calibri"/>
                <a:ea typeface="Calibri"/>
                <a:cs typeface="Calibri"/>
                <a:sym typeface="Calibri"/>
              </a:rPr>
              <a:t>A separate Disney admission for visiting a theme park during the day</a:t>
            </a:r>
            <a:endParaRPr sz="1350" b="0" i="0" u="none" strike="noStrike" cap="none">
              <a:solidFill>
                <a:schemeClr val="dk1"/>
              </a:solidFill>
              <a:latin typeface="Calibri"/>
              <a:ea typeface="Calibri"/>
              <a:cs typeface="Calibri"/>
              <a:sym typeface="Calibri"/>
            </a:endParaRPr>
          </a:p>
          <a:p>
            <a:pPr marL="342900" marR="0" lvl="0" indent="-342900" algn="l" rtl="0">
              <a:lnSpc>
                <a:spcPct val="112000"/>
              </a:lnSpc>
              <a:spcBef>
                <a:spcPts val="900"/>
              </a:spcBef>
              <a:spcAft>
                <a:spcPts val="0"/>
              </a:spcAft>
              <a:buClr>
                <a:srgbClr val="13233F"/>
              </a:buClr>
              <a:buSzPts val="1350"/>
              <a:buFont typeface="Calibri"/>
              <a:buChar char="●"/>
            </a:pPr>
            <a:r>
              <a:rPr lang="en-US" sz="1350" b="0" i="0" u="none" strike="noStrike" cap="none">
                <a:solidFill>
                  <a:srgbClr val="13233F"/>
                </a:solidFill>
                <a:latin typeface="Calibri"/>
                <a:ea typeface="Calibri"/>
                <a:cs typeface="Calibri"/>
                <a:sym typeface="Calibri"/>
              </a:rPr>
              <a:t>Needed to get into EPCOT earlier than your Wednesday evening event entry</a:t>
            </a:r>
            <a:endParaRPr sz="1350" b="0" i="0" u="none" strike="noStrike" cap="none">
              <a:solidFill>
                <a:schemeClr val="dk1"/>
              </a:solidFill>
              <a:latin typeface="Calibri"/>
              <a:ea typeface="Calibri"/>
              <a:cs typeface="Calibri"/>
              <a:sym typeface="Calibri"/>
            </a:endParaRPr>
          </a:p>
          <a:p>
            <a:pPr marL="342900" marR="0" lvl="0" indent="-342900" algn="l" rtl="0">
              <a:lnSpc>
                <a:spcPct val="112000"/>
              </a:lnSpc>
              <a:spcBef>
                <a:spcPts val="900"/>
              </a:spcBef>
              <a:spcAft>
                <a:spcPts val="0"/>
              </a:spcAft>
              <a:buClr>
                <a:srgbClr val="13233F"/>
              </a:buClr>
              <a:buSzPts val="1350"/>
              <a:buFont typeface="Calibri"/>
              <a:buChar char="●"/>
            </a:pPr>
            <a:r>
              <a:rPr lang="en-US" sz="1350" b="0" i="0" u="none" strike="noStrike" cap="none">
                <a:solidFill>
                  <a:srgbClr val="13233F"/>
                </a:solidFill>
                <a:latin typeface="Calibri"/>
                <a:ea typeface="Calibri"/>
                <a:cs typeface="Calibri"/>
                <a:sym typeface="Calibri"/>
              </a:rPr>
              <a:t>Needed for any park time on days without a scheduled APA event</a:t>
            </a:r>
            <a:endParaRPr sz="1350" b="0" i="0" u="none" strike="noStrike" cap="none">
              <a:solidFill>
                <a:schemeClr val="dk1"/>
              </a:solidFill>
              <a:latin typeface="Calibri"/>
              <a:ea typeface="Calibri"/>
              <a:cs typeface="Calibri"/>
              <a:sym typeface="Calibri"/>
            </a:endParaRPr>
          </a:p>
        </p:txBody>
      </p:sp>
      <p:sp>
        <p:nvSpPr>
          <p:cNvPr id="439" name="Google Shape;439;p8"/>
          <p:cNvSpPr/>
          <p:nvPr/>
        </p:nvSpPr>
        <p:spPr>
          <a:xfrm>
            <a:off x="640080" y="5303520"/>
            <a:ext cx="10881360" cy="914400"/>
          </a:xfrm>
          <a:prstGeom prst="roundRect">
            <a:avLst>
              <a:gd name="adj" fmla="val 10000"/>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960120" y="5650992"/>
            <a:ext cx="274320" cy="274320"/>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1371600" y="5303520"/>
            <a:ext cx="9875520" cy="914400"/>
          </a:xfrm>
          <a:prstGeom prst="rect">
            <a:avLst/>
          </a:prstGeom>
          <a:noFill/>
          <a:ln>
            <a:noFill/>
          </a:ln>
        </p:spPr>
        <p:txBody>
          <a:bodyPr spcFirstLastPara="1" wrap="square" lIns="91425" tIns="45700" rIns="91425" bIns="45700" anchor="ctr" anchorCtr="0">
            <a:noAutofit/>
          </a:bodyPr>
          <a:lstStyle/>
          <a:p>
            <a:pPr marL="0" marR="0" lvl="0" indent="0" algn="l" rtl="0">
              <a:lnSpc>
                <a:spcPct val="108000"/>
              </a:lnSpc>
              <a:spcBef>
                <a:spcPts val="0"/>
              </a:spcBef>
              <a:spcAft>
                <a:spcPts val="0"/>
              </a:spcAft>
              <a:buClr>
                <a:srgbClr val="F4B740"/>
              </a:buClr>
              <a:buSzPts val="1250"/>
              <a:buFont typeface="Calibri"/>
              <a:buNone/>
            </a:pPr>
            <a:r>
              <a:rPr lang="en-US" sz="1250" b="1" i="0" u="none" strike="noStrike" cap="none">
                <a:solidFill>
                  <a:srgbClr val="F4B740"/>
                </a:solidFill>
                <a:latin typeface="Calibri"/>
                <a:ea typeface="Calibri"/>
                <a:cs typeface="Calibri"/>
                <a:sym typeface="Calibri"/>
              </a:rPr>
              <a:t>Good to know:  </a:t>
            </a:r>
            <a:r>
              <a:rPr lang="en-US" sz="1250" b="0" i="0" u="none" strike="noStrike" cap="none">
                <a:solidFill>
                  <a:srgbClr val="EAF0FF"/>
                </a:solidFill>
                <a:latin typeface="Calibri"/>
                <a:ea typeface="Calibri"/>
                <a:cs typeface="Calibri"/>
                <a:sym typeface="Calibri"/>
              </a:rPr>
              <a:t>Your Wednesday EPCOT ticket is a Fireworks Viewing Ticket for the APA group, not general park admission, so you'll stay with the group rather than roam the park. Book early, evening events can sell out.</a:t>
            </a:r>
            <a:endParaRPr sz="125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2224F"/>
        </a:solidFill>
        <a:effectLst/>
      </p:bgPr>
    </p:bg>
    <p:spTree>
      <p:nvGrpSpPr>
        <p:cNvPr id="1" name="Shape 446"/>
        <p:cNvGrpSpPr/>
        <p:nvPr/>
      </p:nvGrpSpPr>
      <p:grpSpPr>
        <a:xfrm>
          <a:off x="0" y="0"/>
          <a:ext cx="0" cy="0"/>
          <a:chOff x="0" y="0"/>
          <a:chExt cx="0" cy="0"/>
        </a:xfrm>
      </p:grpSpPr>
      <p:cxnSp>
        <p:nvCxnSpPr>
          <p:cNvPr id="447" name="Google Shape;447;p9"/>
          <p:cNvCxnSpPr/>
          <p:nvPr/>
        </p:nvCxnSpPr>
        <p:spPr>
          <a:xfrm>
            <a:off x="11281867" y="1051560"/>
            <a:ext cx="559613" cy="0"/>
          </a:xfrm>
          <a:prstGeom prst="straightConnector1">
            <a:avLst/>
          </a:prstGeom>
          <a:noFill/>
          <a:ln w="12700" cap="flat" cmpd="sng">
            <a:solidFill>
              <a:srgbClr val="F4B740">
                <a:alpha val="70196"/>
              </a:srgbClr>
            </a:solidFill>
            <a:prstDash val="solid"/>
            <a:round/>
            <a:headEnd type="none" w="sm" len="sm"/>
            <a:tailEnd type="none" w="sm" len="sm"/>
          </a:ln>
        </p:spPr>
      </p:cxnSp>
      <p:sp>
        <p:nvSpPr>
          <p:cNvPr id="448" name="Google Shape;448;p9"/>
          <p:cNvSpPr/>
          <p:nvPr/>
        </p:nvSpPr>
        <p:spPr>
          <a:xfrm>
            <a:off x="11818620" y="1028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9" name="Google Shape;449;p9"/>
          <p:cNvCxnSpPr/>
          <p:nvPr/>
        </p:nvCxnSpPr>
        <p:spPr>
          <a:xfrm>
            <a:off x="11252711" y="1160374"/>
            <a:ext cx="484639" cy="279806"/>
          </a:xfrm>
          <a:prstGeom prst="straightConnector1">
            <a:avLst/>
          </a:prstGeom>
          <a:noFill/>
          <a:ln w="12700" cap="flat" cmpd="sng">
            <a:solidFill>
              <a:srgbClr val="F4B740">
                <a:alpha val="70196"/>
              </a:srgbClr>
            </a:solidFill>
            <a:prstDash val="solid"/>
            <a:round/>
            <a:headEnd type="none" w="sm" len="sm"/>
            <a:tailEnd type="none" w="sm" len="sm"/>
          </a:ln>
        </p:spPr>
      </p:cxnSp>
      <p:sp>
        <p:nvSpPr>
          <p:cNvPr id="450" name="Google Shape;450;p9"/>
          <p:cNvSpPr/>
          <p:nvPr/>
        </p:nvSpPr>
        <p:spPr>
          <a:xfrm>
            <a:off x="11714490" y="14173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1" name="Google Shape;451;p9"/>
          <p:cNvCxnSpPr/>
          <p:nvPr/>
        </p:nvCxnSpPr>
        <p:spPr>
          <a:xfrm>
            <a:off x="11173054" y="1240031"/>
            <a:ext cx="279806" cy="484639"/>
          </a:xfrm>
          <a:prstGeom prst="straightConnector1">
            <a:avLst/>
          </a:prstGeom>
          <a:noFill/>
          <a:ln w="12700" cap="flat" cmpd="sng">
            <a:solidFill>
              <a:srgbClr val="F4B740">
                <a:alpha val="70196"/>
              </a:srgbClr>
            </a:solidFill>
            <a:prstDash val="solid"/>
            <a:round/>
            <a:headEnd type="none" w="sm" len="sm"/>
            <a:tailEnd type="none" w="sm" len="sm"/>
          </a:ln>
        </p:spPr>
      </p:cxnSp>
      <p:sp>
        <p:nvSpPr>
          <p:cNvPr id="452" name="Google Shape;452;p9"/>
          <p:cNvSpPr/>
          <p:nvPr/>
        </p:nvSpPr>
        <p:spPr>
          <a:xfrm>
            <a:off x="11430000" y="170181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3" name="Google Shape;453;p9"/>
          <p:cNvCxnSpPr/>
          <p:nvPr/>
        </p:nvCxnSpPr>
        <p:spPr>
          <a:xfrm>
            <a:off x="11064240" y="1269187"/>
            <a:ext cx="0" cy="559613"/>
          </a:xfrm>
          <a:prstGeom prst="straightConnector1">
            <a:avLst/>
          </a:prstGeom>
          <a:noFill/>
          <a:ln w="12700" cap="flat" cmpd="sng">
            <a:solidFill>
              <a:srgbClr val="F4B740">
                <a:alpha val="70196"/>
              </a:srgbClr>
            </a:solidFill>
            <a:prstDash val="solid"/>
            <a:round/>
            <a:headEnd type="none" w="sm" len="sm"/>
            <a:tailEnd type="none" w="sm" len="sm"/>
          </a:ln>
        </p:spPr>
      </p:cxnSp>
      <p:sp>
        <p:nvSpPr>
          <p:cNvPr id="454" name="Google Shape;454;p9"/>
          <p:cNvSpPr/>
          <p:nvPr/>
        </p:nvSpPr>
        <p:spPr>
          <a:xfrm>
            <a:off x="11041380" y="18059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5" name="Google Shape;455;p9"/>
          <p:cNvCxnSpPr/>
          <p:nvPr/>
        </p:nvCxnSpPr>
        <p:spPr>
          <a:xfrm flipH="1">
            <a:off x="10675620" y="1240031"/>
            <a:ext cx="279806" cy="484639"/>
          </a:xfrm>
          <a:prstGeom prst="straightConnector1">
            <a:avLst/>
          </a:prstGeom>
          <a:noFill/>
          <a:ln w="12700" cap="flat" cmpd="sng">
            <a:solidFill>
              <a:srgbClr val="F4B740">
                <a:alpha val="70196"/>
              </a:srgbClr>
            </a:solidFill>
            <a:prstDash val="solid"/>
            <a:round/>
            <a:headEnd type="none" w="sm" len="sm"/>
            <a:tailEnd type="none" w="sm" len="sm"/>
          </a:ln>
        </p:spPr>
      </p:cxnSp>
      <p:sp>
        <p:nvSpPr>
          <p:cNvPr id="456" name="Google Shape;456;p9"/>
          <p:cNvSpPr/>
          <p:nvPr/>
        </p:nvSpPr>
        <p:spPr>
          <a:xfrm>
            <a:off x="10652760" y="170181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7" name="Google Shape;457;p9"/>
          <p:cNvCxnSpPr/>
          <p:nvPr/>
        </p:nvCxnSpPr>
        <p:spPr>
          <a:xfrm flipH="1">
            <a:off x="10391130" y="1160374"/>
            <a:ext cx="484639" cy="279806"/>
          </a:xfrm>
          <a:prstGeom prst="straightConnector1">
            <a:avLst/>
          </a:prstGeom>
          <a:noFill/>
          <a:ln w="12700" cap="flat" cmpd="sng">
            <a:solidFill>
              <a:srgbClr val="F4B740">
                <a:alpha val="70196"/>
              </a:srgbClr>
            </a:solidFill>
            <a:prstDash val="solid"/>
            <a:round/>
            <a:headEnd type="none" w="sm" len="sm"/>
            <a:tailEnd type="none" w="sm" len="sm"/>
          </a:ln>
        </p:spPr>
      </p:cxnSp>
      <p:sp>
        <p:nvSpPr>
          <p:cNvPr id="458" name="Google Shape;458;p9"/>
          <p:cNvSpPr/>
          <p:nvPr/>
        </p:nvSpPr>
        <p:spPr>
          <a:xfrm>
            <a:off x="10368270" y="14173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9" name="Google Shape;459;p9"/>
          <p:cNvCxnSpPr/>
          <p:nvPr/>
        </p:nvCxnSpPr>
        <p:spPr>
          <a:xfrm rot="10800000">
            <a:off x="10287000" y="1051560"/>
            <a:ext cx="559613" cy="0"/>
          </a:xfrm>
          <a:prstGeom prst="straightConnector1">
            <a:avLst/>
          </a:prstGeom>
          <a:noFill/>
          <a:ln w="12700" cap="flat" cmpd="sng">
            <a:solidFill>
              <a:srgbClr val="F4B740">
                <a:alpha val="70196"/>
              </a:srgbClr>
            </a:solidFill>
            <a:prstDash val="solid"/>
            <a:round/>
            <a:headEnd type="none" w="sm" len="sm"/>
            <a:tailEnd type="none" w="sm" len="sm"/>
          </a:ln>
        </p:spPr>
      </p:cxnSp>
      <p:sp>
        <p:nvSpPr>
          <p:cNvPr id="460" name="Google Shape;460;p9"/>
          <p:cNvSpPr/>
          <p:nvPr/>
        </p:nvSpPr>
        <p:spPr>
          <a:xfrm>
            <a:off x="10264140" y="1028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1" name="Google Shape;461;p9"/>
          <p:cNvCxnSpPr/>
          <p:nvPr/>
        </p:nvCxnSpPr>
        <p:spPr>
          <a:xfrm rot="10800000">
            <a:off x="10391130" y="662940"/>
            <a:ext cx="484639" cy="279806"/>
          </a:xfrm>
          <a:prstGeom prst="straightConnector1">
            <a:avLst/>
          </a:prstGeom>
          <a:noFill/>
          <a:ln w="12700" cap="flat" cmpd="sng">
            <a:solidFill>
              <a:srgbClr val="F4B740">
                <a:alpha val="70196"/>
              </a:srgbClr>
            </a:solidFill>
            <a:prstDash val="solid"/>
            <a:round/>
            <a:headEnd type="none" w="sm" len="sm"/>
            <a:tailEnd type="none" w="sm" len="sm"/>
          </a:ln>
        </p:spPr>
      </p:cxnSp>
      <p:sp>
        <p:nvSpPr>
          <p:cNvPr id="462" name="Google Shape;462;p9"/>
          <p:cNvSpPr/>
          <p:nvPr/>
        </p:nvSpPr>
        <p:spPr>
          <a:xfrm>
            <a:off x="10368270" y="6400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3" name="Google Shape;463;p9"/>
          <p:cNvCxnSpPr/>
          <p:nvPr/>
        </p:nvCxnSpPr>
        <p:spPr>
          <a:xfrm rot="10800000">
            <a:off x="10675620" y="378450"/>
            <a:ext cx="279806" cy="484639"/>
          </a:xfrm>
          <a:prstGeom prst="straightConnector1">
            <a:avLst/>
          </a:prstGeom>
          <a:noFill/>
          <a:ln w="12700" cap="flat" cmpd="sng">
            <a:solidFill>
              <a:srgbClr val="F4B740">
                <a:alpha val="70196"/>
              </a:srgbClr>
            </a:solidFill>
            <a:prstDash val="solid"/>
            <a:round/>
            <a:headEnd type="none" w="sm" len="sm"/>
            <a:tailEnd type="none" w="sm" len="sm"/>
          </a:ln>
        </p:spPr>
      </p:cxnSp>
      <p:sp>
        <p:nvSpPr>
          <p:cNvPr id="464" name="Google Shape;464;p9"/>
          <p:cNvSpPr/>
          <p:nvPr/>
        </p:nvSpPr>
        <p:spPr>
          <a:xfrm>
            <a:off x="10652760" y="35559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5" name="Google Shape;465;p9"/>
          <p:cNvCxnSpPr/>
          <p:nvPr/>
        </p:nvCxnSpPr>
        <p:spPr>
          <a:xfrm rot="10800000">
            <a:off x="11064240" y="274320"/>
            <a:ext cx="0" cy="559613"/>
          </a:xfrm>
          <a:prstGeom prst="straightConnector1">
            <a:avLst/>
          </a:prstGeom>
          <a:noFill/>
          <a:ln w="12700" cap="flat" cmpd="sng">
            <a:solidFill>
              <a:srgbClr val="F4B740">
                <a:alpha val="70196"/>
              </a:srgbClr>
            </a:solidFill>
            <a:prstDash val="solid"/>
            <a:round/>
            <a:headEnd type="none" w="sm" len="sm"/>
            <a:tailEnd type="none" w="sm" len="sm"/>
          </a:ln>
        </p:spPr>
      </p:cxnSp>
      <p:sp>
        <p:nvSpPr>
          <p:cNvPr id="466" name="Google Shape;466;p9"/>
          <p:cNvSpPr/>
          <p:nvPr/>
        </p:nvSpPr>
        <p:spPr>
          <a:xfrm>
            <a:off x="11041380" y="2514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7" name="Google Shape;467;p9"/>
          <p:cNvCxnSpPr/>
          <p:nvPr/>
        </p:nvCxnSpPr>
        <p:spPr>
          <a:xfrm rot="10800000" flipH="1">
            <a:off x="11173054" y="378450"/>
            <a:ext cx="279806" cy="484639"/>
          </a:xfrm>
          <a:prstGeom prst="straightConnector1">
            <a:avLst/>
          </a:prstGeom>
          <a:noFill/>
          <a:ln w="12700" cap="flat" cmpd="sng">
            <a:solidFill>
              <a:srgbClr val="F4B740">
                <a:alpha val="70196"/>
              </a:srgbClr>
            </a:solidFill>
            <a:prstDash val="solid"/>
            <a:round/>
            <a:headEnd type="none" w="sm" len="sm"/>
            <a:tailEnd type="none" w="sm" len="sm"/>
          </a:ln>
        </p:spPr>
      </p:cxnSp>
      <p:sp>
        <p:nvSpPr>
          <p:cNvPr id="468" name="Google Shape;468;p9"/>
          <p:cNvSpPr/>
          <p:nvPr/>
        </p:nvSpPr>
        <p:spPr>
          <a:xfrm>
            <a:off x="11430000" y="35559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9" name="Google Shape;469;p9"/>
          <p:cNvCxnSpPr/>
          <p:nvPr/>
        </p:nvCxnSpPr>
        <p:spPr>
          <a:xfrm rot="10800000" flipH="1">
            <a:off x="11252711" y="662940"/>
            <a:ext cx="484639" cy="279806"/>
          </a:xfrm>
          <a:prstGeom prst="straightConnector1">
            <a:avLst/>
          </a:prstGeom>
          <a:noFill/>
          <a:ln w="12700" cap="flat" cmpd="sng">
            <a:solidFill>
              <a:srgbClr val="F4B740">
                <a:alpha val="70196"/>
              </a:srgbClr>
            </a:solidFill>
            <a:prstDash val="solid"/>
            <a:round/>
            <a:headEnd type="none" w="sm" len="sm"/>
            <a:tailEnd type="none" w="sm" len="sm"/>
          </a:ln>
        </p:spPr>
      </p:cxnSp>
      <p:sp>
        <p:nvSpPr>
          <p:cNvPr id="470" name="Google Shape;470;p9"/>
          <p:cNvSpPr/>
          <p:nvPr/>
        </p:nvSpPr>
        <p:spPr>
          <a:xfrm>
            <a:off x="11714490" y="6400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1" name="Google Shape;471;p9"/>
          <p:cNvCxnSpPr/>
          <p:nvPr/>
        </p:nvCxnSpPr>
        <p:spPr>
          <a:xfrm>
            <a:off x="1027420" y="5852160"/>
            <a:ext cx="408188" cy="0"/>
          </a:xfrm>
          <a:prstGeom prst="straightConnector1">
            <a:avLst/>
          </a:prstGeom>
          <a:noFill/>
          <a:ln w="12700" cap="flat" cmpd="sng">
            <a:solidFill>
              <a:srgbClr val="C8332F">
                <a:alpha val="54902"/>
              </a:srgbClr>
            </a:solidFill>
            <a:prstDash val="solid"/>
            <a:round/>
            <a:headEnd type="none" w="sm" len="sm"/>
            <a:tailEnd type="none" w="sm" len="sm"/>
          </a:ln>
        </p:spPr>
      </p:cxnSp>
      <p:sp>
        <p:nvSpPr>
          <p:cNvPr id="472" name="Google Shape;472;p9"/>
          <p:cNvSpPr/>
          <p:nvPr/>
        </p:nvSpPr>
        <p:spPr>
          <a:xfrm>
            <a:off x="1412748" y="582930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3" name="Google Shape;473;p9"/>
          <p:cNvCxnSpPr/>
          <p:nvPr/>
        </p:nvCxnSpPr>
        <p:spPr>
          <a:xfrm>
            <a:off x="997103" y="5945465"/>
            <a:ext cx="330231" cy="239927"/>
          </a:xfrm>
          <a:prstGeom prst="straightConnector1">
            <a:avLst/>
          </a:prstGeom>
          <a:noFill/>
          <a:ln w="12700" cap="flat" cmpd="sng">
            <a:solidFill>
              <a:srgbClr val="C8332F">
                <a:alpha val="54902"/>
              </a:srgbClr>
            </a:solidFill>
            <a:prstDash val="solid"/>
            <a:round/>
            <a:headEnd type="none" w="sm" len="sm"/>
            <a:tailEnd type="none" w="sm" len="sm"/>
          </a:ln>
        </p:spPr>
      </p:cxnSp>
      <p:sp>
        <p:nvSpPr>
          <p:cNvPr id="474" name="Google Shape;474;p9"/>
          <p:cNvSpPr/>
          <p:nvPr/>
        </p:nvSpPr>
        <p:spPr>
          <a:xfrm>
            <a:off x="1304474" y="6162532"/>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9"/>
          <p:cNvCxnSpPr/>
          <p:nvPr/>
        </p:nvCxnSpPr>
        <p:spPr>
          <a:xfrm>
            <a:off x="917733" y="6003131"/>
            <a:ext cx="126137" cy="388210"/>
          </a:xfrm>
          <a:prstGeom prst="straightConnector1">
            <a:avLst/>
          </a:prstGeom>
          <a:noFill/>
          <a:ln w="12700" cap="flat" cmpd="sng">
            <a:solidFill>
              <a:srgbClr val="C8332F">
                <a:alpha val="54902"/>
              </a:srgbClr>
            </a:solidFill>
            <a:prstDash val="solid"/>
            <a:round/>
            <a:headEnd type="none" w="sm" len="sm"/>
            <a:tailEnd type="none" w="sm" len="sm"/>
          </a:ln>
        </p:spPr>
      </p:cxnSp>
      <p:sp>
        <p:nvSpPr>
          <p:cNvPr id="476" name="Google Shape;476;p9"/>
          <p:cNvSpPr/>
          <p:nvPr/>
        </p:nvSpPr>
        <p:spPr>
          <a:xfrm>
            <a:off x="1021010" y="6368481"/>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7" name="Google Shape;477;p9"/>
          <p:cNvCxnSpPr/>
          <p:nvPr/>
        </p:nvCxnSpPr>
        <p:spPr>
          <a:xfrm flipH="1">
            <a:off x="693490" y="6003131"/>
            <a:ext cx="126137" cy="388210"/>
          </a:xfrm>
          <a:prstGeom prst="straightConnector1">
            <a:avLst/>
          </a:prstGeom>
          <a:noFill/>
          <a:ln w="12700" cap="flat" cmpd="sng">
            <a:solidFill>
              <a:srgbClr val="C8332F">
                <a:alpha val="54902"/>
              </a:srgbClr>
            </a:solidFill>
            <a:prstDash val="solid"/>
            <a:round/>
            <a:headEnd type="none" w="sm" len="sm"/>
            <a:tailEnd type="none" w="sm" len="sm"/>
          </a:ln>
        </p:spPr>
      </p:cxnSp>
      <p:sp>
        <p:nvSpPr>
          <p:cNvPr id="478" name="Google Shape;478;p9"/>
          <p:cNvSpPr/>
          <p:nvPr/>
        </p:nvSpPr>
        <p:spPr>
          <a:xfrm>
            <a:off x="670630" y="6368481"/>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9" name="Google Shape;479;p9"/>
          <p:cNvCxnSpPr/>
          <p:nvPr/>
        </p:nvCxnSpPr>
        <p:spPr>
          <a:xfrm flipH="1">
            <a:off x="410026" y="5945465"/>
            <a:ext cx="330231" cy="239927"/>
          </a:xfrm>
          <a:prstGeom prst="straightConnector1">
            <a:avLst/>
          </a:prstGeom>
          <a:noFill/>
          <a:ln w="12700" cap="flat" cmpd="sng">
            <a:solidFill>
              <a:srgbClr val="C8332F">
                <a:alpha val="54902"/>
              </a:srgbClr>
            </a:solidFill>
            <a:prstDash val="solid"/>
            <a:round/>
            <a:headEnd type="none" w="sm" len="sm"/>
            <a:tailEnd type="none" w="sm" len="sm"/>
          </a:ln>
        </p:spPr>
      </p:cxnSp>
      <p:sp>
        <p:nvSpPr>
          <p:cNvPr id="480" name="Google Shape;480;p9"/>
          <p:cNvSpPr/>
          <p:nvPr/>
        </p:nvSpPr>
        <p:spPr>
          <a:xfrm>
            <a:off x="387166" y="6162532"/>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1" name="Google Shape;481;p9"/>
          <p:cNvCxnSpPr/>
          <p:nvPr/>
        </p:nvCxnSpPr>
        <p:spPr>
          <a:xfrm rot="10800000">
            <a:off x="301752" y="5852160"/>
            <a:ext cx="408188" cy="0"/>
          </a:xfrm>
          <a:prstGeom prst="straightConnector1">
            <a:avLst/>
          </a:prstGeom>
          <a:noFill/>
          <a:ln w="12700" cap="flat" cmpd="sng">
            <a:solidFill>
              <a:srgbClr val="C8332F">
                <a:alpha val="54902"/>
              </a:srgbClr>
            </a:solidFill>
            <a:prstDash val="solid"/>
            <a:round/>
            <a:headEnd type="none" w="sm" len="sm"/>
            <a:tailEnd type="none" w="sm" len="sm"/>
          </a:ln>
        </p:spPr>
      </p:cxnSp>
      <p:sp>
        <p:nvSpPr>
          <p:cNvPr id="482" name="Google Shape;482;p9"/>
          <p:cNvSpPr/>
          <p:nvPr/>
        </p:nvSpPr>
        <p:spPr>
          <a:xfrm>
            <a:off x="278892" y="5829300"/>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3" name="Google Shape;483;p9"/>
          <p:cNvCxnSpPr/>
          <p:nvPr/>
        </p:nvCxnSpPr>
        <p:spPr>
          <a:xfrm rot="10800000">
            <a:off x="410026" y="5518928"/>
            <a:ext cx="330231" cy="239927"/>
          </a:xfrm>
          <a:prstGeom prst="straightConnector1">
            <a:avLst/>
          </a:prstGeom>
          <a:noFill/>
          <a:ln w="12700" cap="flat" cmpd="sng">
            <a:solidFill>
              <a:srgbClr val="C8332F">
                <a:alpha val="54902"/>
              </a:srgbClr>
            </a:solidFill>
            <a:prstDash val="solid"/>
            <a:round/>
            <a:headEnd type="none" w="sm" len="sm"/>
            <a:tailEnd type="none" w="sm" len="sm"/>
          </a:ln>
        </p:spPr>
      </p:cxnSp>
      <p:sp>
        <p:nvSpPr>
          <p:cNvPr id="484" name="Google Shape;484;p9"/>
          <p:cNvSpPr/>
          <p:nvPr/>
        </p:nvSpPr>
        <p:spPr>
          <a:xfrm>
            <a:off x="387166" y="5496068"/>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5" name="Google Shape;485;p9"/>
          <p:cNvCxnSpPr/>
          <p:nvPr/>
        </p:nvCxnSpPr>
        <p:spPr>
          <a:xfrm rot="10800000">
            <a:off x="693490" y="5312979"/>
            <a:ext cx="126137" cy="388210"/>
          </a:xfrm>
          <a:prstGeom prst="straightConnector1">
            <a:avLst/>
          </a:prstGeom>
          <a:noFill/>
          <a:ln w="12700" cap="flat" cmpd="sng">
            <a:solidFill>
              <a:srgbClr val="C8332F">
                <a:alpha val="54902"/>
              </a:srgbClr>
            </a:solidFill>
            <a:prstDash val="solid"/>
            <a:round/>
            <a:headEnd type="none" w="sm" len="sm"/>
            <a:tailEnd type="none" w="sm" len="sm"/>
          </a:ln>
        </p:spPr>
      </p:cxnSp>
      <p:sp>
        <p:nvSpPr>
          <p:cNvPr id="486" name="Google Shape;486;p9"/>
          <p:cNvSpPr/>
          <p:nvPr/>
        </p:nvSpPr>
        <p:spPr>
          <a:xfrm>
            <a:off x="670630" y="5290119"/>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7" name="Google Shape;487;p9"/>
          <p:cNvCxnSpPr/>
          <p:nvPr/>
        </p:nvCxnSpPr>
        <p:spPr>
          <a:xfrm rot="10800000" flipH="1">
            <a:off x="917733" y="5312979"/>
            <a:ext cx="126137" cy="388210"/>
          </a:xfrm>
          <a:prstGeom prst="straightConnector1">
            <a:avLst/>
          </a:prstGeom>
          <a:noFill/>
          <a:ln w="12700" cap="flat" cmpd="sng">
            <a:solidFill>
              <a:srgbClr val="C8332F">
                <a:alpha val="54902"/>
              </a:srgbClr>
            </a:solidFill>
            <a:prstDash val="solid"/>
            <a:round/>
            <a:headEnd type="none" w="sm" len="sm"/>
            <a:tailEnd type="none" w="sm" len="sm"/>
          </a:ln>
        </p:spPr>
      </p:cxnSp>
      <p:sp>
        <p:nvSpPr>
          <p:cNvPr id="488" name="Google Shape;488;p9"/>
          <p:cNvSpPr/>
          <p:nvPr/>
        </p:nvSpPr>
        <p:spPr>
          <a:xfrm>
            <a:off x="1021010" y="5290119"/>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9" name="Google Shape;489;p9"/>
          <p:cNvCxnSpPr/>
          <p:nvPr/>
        </p:nvCxnSpPr>
        <p:spPr>
          <a:xfrm rot="10800000" flipH="1">
            <a:off x="997103" y="5518928"/>
            <a:ext cx="330231" cy="239927"/>
          </a:xfrm>
          <a:prstGeom prst="straightConnector1">
            <a:avLst/>
          </a:prstGeom>
          <a:noFill/>
          <a:ln w="12700" cap="flat" cmpd="sng">
            <a:solidFill>
              <a:srgbClr val="C8332F">
                <a:alpha val="54902"/>
              </a:srgbClr>
            </a:solidFill>
            <a:prstDash val="solid"/>
            <a:round/>
            <a:headEnd type="none" w="sm" len="sm"/>
            <a:tailEnd type="none" w="sm" len="sm"/>
          </a:ln>
        </p:spPr>
      </p:cxnSp>
      <p:sp>
        <p:nvSpPr>
          <p:cNvPr id="490" name="Google Shape;490;p9"/>
          <p:cNvSpPr/>
          <p:nvPr/>
        </p:nvSpPr>
        <p:spPr>
          <a:xfrm>
            <a:off x="1304474" y="5496068"/>
            <a:ext cx="45720" cy="45720"/>
          </a:xfrm>
          <a:prstGeom prst="ellipse">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9"/>
          <p:cNvSpPr/>
          <p:nvPr/>
        </p:nvSpPr>
        <p:spPr>
          <a:xfrm>
            <a:off x="10424160" y="5394960"/>
            <a:ext cx="146304" cy="146304"/>
          </a:xfrm>
          <a:prstGeom prst="star4">
            <a:avLst>
              <a:gd name="adj" fmla="val 12500"/>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9"/>
          <p:cNvSpPr/>
          <p:nvPr/>
        </p:nvSpPr>
        <p:spPr>
          <a:xfrm>
            <a:off x="1463040" y="1005840"/>
            <a:ext cx="118872" cy="118872"/>
          </a:xfrm>
          <a:prstGeom prst="star4">
            <a:avLst>
              <a:gd name="adj" fmla="val 125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9"/>
          <p:cNvSpPr/>
          <p:nvPr/>
        </p:nvSpPr>
        <p:spPr>
          <a:xfrm>
            <a:off x="11612880" y="3840480"/>
            <a:ext cx="100584" cy="100584"/>
          </a:xfrm>
          <a:prstGeom prst="star4">
            <a:avLst>
              <a:gd name="adj" fmla="val 125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9"/>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4B740"/>
              </a:buClr>
              <a:buSzPts val="1300"/>
              <a:buFont typeface="Calibri"/>
              <a:buNone/>
            </a:pPr>
            <a:r>
              <a:rPr lang="en-US" sz="1300" b="1" i="0" u="none" strike="noStrike" cap="none">
                <a:solidFill>
                  <a:srgbClr val="F4B740"/>
                </a:solidFill>
                <a:latin typeface="Calibri"/>
                <a:ea typeface="Calibri"/>
                <a:cs typeface="Calibri"/>
                <a:sym typeface="Calibri"/>
              </a:rPr>
              <a:t>THREE TICKETED EVENING EVENTS</a:t>
            </a:r>
            <a:endParaRPr sz="1300" b="0" i="0" u="none" strike="noStrike" cap="none">
              <a:solidFill>
                <a:schemeClr val="dk1"/>
              </a:solidFill>
              <a:latin typeface="Calibri"/>
              <a:ea typeface="Calibri"/>
              <a:cs typeface="Calibri"/>
              <a:sym typeface="Calibri"/>
            </a:endParaRPr>
          </a:p>
        </p:txBody>
      </p:sp>
      <p:sp>
        <p:nvSpPr>
          <p:cNvPr id="495" name="Google Shape;495;p9"/>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3000"/>
              <a:buFont typeface="Century Schoolbook"/>
              <a:buNone/>
            </a:pPr>
            <a:r>
              <a:rPr lang="en-US" sz="3000" b="1" i="0" u="none" strike="noStrike" cap="none">
                <a:solidFill>
                  <a:srgbClr val="FFFFFF"/>
                </a:solidFill>
                <a:latin typeface="Century Schoolbook"/>
                <a:ea typeface="Century Schoolbook"/>
                <a:cs typeface="Century Schoolbook"/>
                <a:sym typeface="Century Schoolbook"/>
              </a:rPr>
              <a:t>Signature events to book (they can sell out)</a:t>
            </a:r>
            <a:endParaRPr sz="3000" b="0" i="0" u="none" strike="noStrike" cap="none">
              <a:solidFill>
                <a:schemeClr val="dk1"/>
              </a:solidFill>
              <a:latin typeface="Calibri"/>
              <a:ea typeface="Calibri"/>
              <a:cs typeface="Calibri"/>
              <a:sym typeface="Calibri"/>
            </a:endParaRPr>
          </a:p>
        </p:txBody>
      </p:sp>
      <p:sp>
        <p:nvSpPr>
          <p:cNvPr id="496" name="Google Shape;496;p9"/>
          <p:cNvSpPr/>
          <p:nvPr/>
        </p:nvSpPr>
        <p:spPr>
          <a:xfrm>
            <a:off x="449428" y="1965960"/>
            <a:ext cx="3520440" cy="3931920"/>
          </a:xfrm>
          <a:prstGeom prst="roundRect">
            <a:avLst>
              <a:gd name="adj" fmla="val 3117"/>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9"/>
          <p:cNvSpPr/>
          <p:nvPr/>
        </p:nvSpPr>
        <p:spPr>
          <a:xfrm>
            <a:off x="723748" y="2194560"/>
            <a:ext cx="29718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TUESDAY</a:t>
            </a:r>
            <a:endParaRPr sz="1300" b="0" i="0" u="none" strike="noStrike" cap="none">
              <a:solidFill>
                <a:schemeClr val="dk1"/>
              </a:solidFill>
              <a:latin typeface="Calibri"/>
              <a:ea typeface="Calibri"/>
              <a:cs typeface="Calibri"/>
              <a:sym typeface="Calibri"/>
            </a:endParaRPr>
          </a:p>
        </p:txBody>
      </p:sp>
      <p:cxnSp>
        <p:nvCxnSpPr>
          <p:cNvPr id="498" name="Google Shape;498;p9"/>
          <p:cNvCxnSpPr/>
          <p:nvPr/>
        </p:nvCxnSpPr>
        <p:spPr>
          <a:xfrm>
            <a:off x="3510839" y="2514600"/>
            <a:ext cx="230429"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499" name="Google Shape;499;p9"/>
          <p:cNvSpPr/>
          <p:nvPr/>
        </p:nvSpPr>
        <p:spPr>
          <a:xfrm>
            <a:off x="3722980" y="2496312"/>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0" name="Google Shape;500;p9"/>
          <p:cNvCxnSpPr/>
          <p:nvPr/>
        </p:nvCxnSpPr>
        <p:spPr>
          <a:xfrm>
            <a:off x="3493725" y="2567272"/>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01" name="Google Shape;501;p9"/>
          <p:cNvSpPr/>
          <p:nvPr/>
        </p:nvSpPr>
        <p:spPr>
          <a:xfrm>
            <a:off x="3661857" y="268442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2" name="Google Shape;502;p9"/>
          <p:cNvCxnSpPr/>
          <p:nvPr/>
        </p:nvCxnSpPr>
        <p:spPr>
          <a:xfrm>
            <a:off x="3448919" y="2599825"/>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03" name="Google Shape;503;p9"/>
          <p:cNvSpPr/>
          <p:nvPr/>
        </p:nvSpPr>
        <p:spPr>
          <a:xfrm>
            <a:off x="3501837" y="2800688"/>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4" name="Google Shape;504;p9"/>
          <p:cNvCxnSpPr/>
          <p:nvPr/>
        </p:nvCxnSpPr>
        <p:spPr>
          <a:xfrm flipH="1">
            <a:off x="3322330" y="2599825"/>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05" name="Google Shape;505;p9"/>
          <p:cNvSpPr/>
          <p:nvPr/>
        </p:nvSpPr>
        <p:spPr>
          <a:xfrm>
            <a:off x="3304042" y="2800688"/>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6" name="Google Shape;506;p9"/>
          <p:cNvCxnSpPr/>
          <p:nvPr/>
        </p:nvCxnSpPr>
        <p:spPr>
          <a:xfrm flipH="1">
            <a:off x="3162310" y="2567272"/>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07" name="Google Shape;507;p9"/>
          <p:cNvSpPr/>
          <p:nvPr/>
        </p:nvSpPr>
        <p:spPr>
          <a:xfrm>
            <a:off x="3144022" y="268442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8" name="Google Shape;508;p9"/>
          <p:cNvCxnSpPr/>
          <p:nvPr/>
        </p:nvCxnSpPr>
        <p:spPr>
          <a:xfrm rot="10800000">
            <a:off x="3101188" y="2514600"/>
            <a:ext cx="230429"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509" name="Google Shape;509;p9"/>
          <p:cNvSpPr/>
          <p:nvPr/>
        </p:nvSpPr>
        <p:spPr>
          <a:xfrm>
            <a:off x="3082900" y="2496312"/>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0" name="Google Shape;510;p9"/>
          <p:cNvCxnSpPr/>
          <p:nvPr/>
        </p:nvCxnSpPr>
        <p:spPr>
          <a:xfrm rot="10800000">
            <a:off x="3162310" y="2326485"/>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11" name="Google Shape;511;p9"/>
          <p:cNvSpPr/>
          <p:nvPr/>
        </p:nvSpPr>
        <p:spPr>
          <a:xfrm>
            <a:off x="3144022" y="230819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2" name="Google Shape;512;p9"/>
          <p:cNvCxnSpPr/>
          <p:nvPr/>
        </p:nvCxnSpPr>
        <p:spPr>
          <a:xfrm rot="10800000">
            <a:off x="3322330" y="2210224"/>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13" name="Google Shape;513;p9"/>
          <p:cNvSpPr/>
          <p:nvPr/>
        </p:nvSpPr>
        <p:spPr>
          <a:xfrm>
            <a:off x="3304042" y="2191936"/>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4" name="Google Shape;514;p9"/>
          <p:cNvCxnSpPr/>
          <p:nvPr/>
        </p:nvCxnSpPr>
        <p:spPr>
          <a:xfrm rot="10800000" flipH="1">
            <a:off x="3448919" y="2210224"/>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15" name="Google Shape;515;p9"/>
          <p:cNvSpPr/>
          <p:nvPr/>
        </p:nvSpPr>
        <p:spPr>
          <a:xfrm>
            <a:off x="3501837" y="2191936"/>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6" name="Google Shape;516;p9"/>
          <p:cNvCxnSpPr/>
          <p:nvPr/>
        </p:nvCxnSpPr>
        <p:spPr>
          <a:xfrm rot="10800000" flipH="1">
            <a:off x="3493725" y="2326485"/>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17" name="Google Shape;517;p9"/>
          <p:cNvSpPr/>
          <p:nvPr/>
        </p:nvSpPr>
        <p:spPr>
          <a:xfrm>
            <a:off x="3661857" y="230819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9"/>
          <p:cNvSpPr/>
          <p:nvPr/>
        </p:nvSpPr>
        <p:spPr>
          <a:xfrm>
            <a:off x="723748" y="2560320"/>
            <a:ext cx="297180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2200"/>
              <a:buFont typeface="Century Schoolbook"/>
              <a:buNone/>
            </a:pPr>
            <a:r>
              <a:rPr lang="en-US" sz="2200" b="1" i="0" u="none" strike="noStrike" cap="none">
                <a:solidFill>
                  <a:srgbClr val="12224F"/>
                </a:solidFill>
                <a:latin typeface="Century Schoolbook"/>
                <a:ea typeface="Century Schoolbook"/>
                <a:cs typeface="Century Schoolbook"/>
                <a:sym typeface="Century Schoolbook"/>
              </a:rPr>
              <a:t>Spark of the Night</a:t>
            </a:r>
            <a:endParaRPr sz="2200" b="0" i="0" u="none" strike="noStrike" cap="none">
              <a:solidFill>
                <a:schemeClr val="dk1"/>
              </a:solidFill>
              <a:latin typeface="Calibri"/>
              <a:ea typeface="Calibri"/>
              <a:cs typeface="Calibri"/>
              <a:sym typeface="Calibri"/>
            </a:endParaRPr>
          </a:p>
        </p:txBody>
      </p:sp>
      <p:sp>
        <p:nvSpPr>
          <p:cNvPr id="519" name="Google Shape;519;p9"/>
          <p:cNvSpPr/>
          <p:nvPr/>
        </p:nvSpPr>
        <p:spPr>
          <a:xfrm>
            <a:off x="723748" y="3520440"/>
            <a:ext cx="2971800" cy="2194560"/>
          </a:xfrm>
          <a:prstGeom prst="rect">
            <a:avLst/>
          </a:prstGeom>
          <a:noFill/>
          <a:ln>
            <a:noFill/>
          </a:ln>
        </p:spPr>
        <p:txBody>
          <a:bodyPr spcFirstLastPara="1" wrap="square" lIns="91425" tIns="45700" rIns="91425" bIns="45700" anchor="t" anchorCtr="0">
            <a:noAutofit/>
          </a:bodyPr>
          <a:lstStyle/>
          <a:p>
            <a:pPr marL="0" marR="0" lvl="0" indent="0" algn="l" rtl="0">
              <a:lnSpc>
                <a:spcPct val="112000"/>
              </a:lnSpc>
              <a:spcBef>
                <a:spcPts val="0"/>
              </a:spcBef>
              <a:spcAft>
                <a:spcPts val="0"/>
              </a:spcAft>
              <a:buClr>
                <a:srgbClr val="44506B"/>
              </a:buClr>
              <a:buSzPts val="1400"/>
              <a:buFont typeface="Calibri"/>
              <a:buNone/>
            </a:pPr>
            <a:r>
              <a:rPr lang="en-US" sz="1400" b="0" i="0" u="none" strike="noStrike" cap="none">
                <a:solidFill>
                  <a:srgbClr val="44506B"/>
                </a:solidFill>
                <a:latin typeface="Calibri"/>
                <a:ea typeface="Calibri"/>
                <a:cs typeface="Calibri"/>
                <a:sym typeface="Calibri"/>
              </a:rPr>
              <a:t>Welcome reception at the Beach Club, 6:00 to 7:30 PM. Mickey &amp; Minnie in tropical Key West attire, photos, and a family friendly kickoff.</a:t>
            </a:r>
            <a:endParaRPr sz="1400" b="0" i="0" u="none" strike="noStrike" cap="none">
              <a:solidFill>
                <a:schemeClr val="dk1"/>
              </a:solidFill>
              <a:latin typeface="Calibri"/>
              <a:ea typeface="Calibri"/>
              <a:cs typeface="Calibri"/>
              <a:sym typeface="Calibri"/>
            </a:endParaRPr>
          </a:p>
        </p:txBody>
      </p:sp>
      <p:sp>
        <p:nvSpPr>
          <p:cNvPr id="520" name="Google Shape;520;p9"/>
          <p:cNvSpPr/>
          <p:nvPr/>
        </p:nvSpPr>
        <p:spPr>
          <a:xfrm>
            <a:off x="4335628" y="1965960"/>
            <a:ext cx="3520440" cy="3931920"/>
          </a:xfrm>
          <a:prstGeom prst="roundRect">
            <a:avLst>
              <a:gd name="adj" fmla="val 3117"/>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9"/>
          <p:cNvSpPr/>
          <p:nvPr/>
        </p:nvSpPr>
        <p:spPr>
          <a:xfrm>
            <a:off x="4609948" y="2194560"/>
            <a:ext cx="29718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WEDNESDAY</a:t>
            </a:r>
            <a:endParaRPr sz="1300" b="0" i="0" u="none" strike="noStrike" cap="none">
              <a:solidFill>
                <a:schemeClr val="dk1"/>
              </a:solidFill>
              <a:latin typeface="Calibri"/>
              <a:ea typeface="Calibri"/>
              <a:cs typeface="Calibri"/>
              <a:sym typeface="Calibri"/>
            </a:endParaRPr>
          </a:p>
        </p:txBody>
      </p:sp>
      <p:cxnSp>
        <p:nvCxnSpPr>
          <p:cNvPr id="522" name="Google Shape;522;p9"/>
          <p:cNvCxnSpPr/>
          <p:nvPr/>
        </p:nvCxnSpPr>
        <p:spPr>
          <a:xfrm>
            <a:off x="7397039" y="2514600"/>
            <a:ext cx="230429"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523" name="Google Shape;523;p9"/>
          <p:cNvSpPr/>
          <p:nvPr/>
        </p:nvSpPr>
        <p:spPr>
          <a:xfrm>
            <a:off x="7609180" y="2496312"/>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24" name="Google Shape;524;p9"/>
          <p:cNvCxnSpPr/>
          <p:nvPr/>
        </p:nvCxnSpPr>
        <p:spPr>
          <a:xfrm>
            <a:off x="7379925" y="2567272"/>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25" name="Google Shape;525;p9"/>
          <p:cNvSpPr/>
          <p:nvPr/>
        </p:nvSpPr>
        <p:spPr>
          <a:xfrm>
            <a:off x="7548057" y="268442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26" name="Google Shape;526;p9"/>
          <p:cNvCxnSpPr/>
          <p:nvPr/>
        </p:nvCxnSpPr>
        <p:spPr>
          <a:xfrm>
            <a:off x="7335119" y="2599825"/>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27" name="Google Shape;527;p9"/>
          <p:cNvSpPr/>
          <p:nvPr/>
        </p:nvSpPr>
        <p:spPr>
          <a:xfrm>
            <a:off x="7388037" y="2800688"/>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28" name="Google Shape;528;p9"/>
          <p:cNvCxnSpPr/>
          <p:nvPr/>
        </p:nvCxnSpPr>
        <p:spPr>
          <a:xfrm flipH="1">
            <a:off x="7208530" y="2599825"/>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29" name="Google Shape;529;p9"/>
          <p:cNvSpPr/>
          <p:nvPr/>
        </p:nvSpPr>
        <p:spPr>
          <a:xfrm>
            <a:off x="7190242" y="2800688"/>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0" name="Google Shape;530;p9"/>
          <p:cNvCxnSpPr/>
          <p:nvPr/>
        </p:nvCxnSpPr>
        <p:spPr>
          <a:xfrm flipH="1">
            <a:off x="7048510" y="2567272"/>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31" name="Google Shape;531;p9"/>
          <p:cNvSpPr/>
          <p:nvPr/>
        </p:nvSpPr>
        <p:spPr>
          <a:xfrm>
            <a:off x="7030222" y="268442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2" name="Google Shape;532;p9"/>
          <p:cNvCxnSpPr/>
          <p:nvPr/>
        </p:nvCxnSpPr>
        <p:spPr>
          <a:xfrm rot="10800000">
            <a:off x="6987388" y="2514600"/>
            <a:ext cx="230429"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533" name="Google Shape;533;p9"/>
          <p:cNvSpPr/>
          <p:nvPr/>
        </p:nvSpPr>
        <p:spPr>
          <a:xfrm>
            <a:off x="6969100" y="2496312"/>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4" name="Google Shape;534;p9"/>
          <p:cNvCxnSpPr/>
          <p:nvPr/>
        </p:nvCxnSpPr>
        <p:spPr>
          <a:xfrm rot="10800000">
            <a:off x="7048510" y="2326485"/>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35" name="Google Shape;535;p9"/>
          <p:cNvSpPr/>
          <p:nvPr/>
        </p:nvSpPr>
        <p:spPr>
          <a:xfrm>
            <a:off x="7030222" y="230819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6" name="Google Shape;536;p9"/>
          <p:cNvCxnSpPr/>
          <p:nvPr/>
        </p:nvCxnSpPr>
        <p:spPr>
          <a:xfrm rot="10800000">
            <a:off x="7208530" y="2210224"/>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37" name="Google Shape;537;p9"/>
          <p:cNvSpPr/>
          <p:nvPr/>
        </p:nvSpPr>
        <p:spPr>
          <a:xfrm>
            <a:off x="7190242" y="2191936"/>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8" name="Google Shape;538;p9"/>
          <p:cNvCxnSpPr/>
          <p:nvPr/>
        </p:nvCxnSpPr>
        <p:spPr>
          <a:xfrm rot="10800000" flipH="1">
            <a:off x="7335119" y="2210224"/>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39" name="Google Shape;539;p9"/>
          <p:cNvSpPr/>
          <p:nvPr/>
        </p:nvSpPr>
        <p:spPr>
          <a:xfrm>
            <a:off x="7388037" y="2191936"/>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0" name="Google Shape;540;p9"/>
          <p:cNvCxnSpPr/>
          <p:nvPr/>
        </p:nvCxnSpPr>
        <p:spPr>
          <a:xfrm rot="10800000" flipH="1">
            <a:off x="7379925" y="2326485"/>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41" name="Google Shape;541;p9"/>
          <p:cNvSpPr/>
          <p:nvPr/>
        </p:nvSpPr>
        <p:spPr>
          <a:xfrm>
            <a:off x="7548057" y="230819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9"/>
          <p:cNvSpPr/>
          <p:nvPr/>
        </p:nvSpPr>
        <p:spPr>
          <a:xfrm>
            <a:off x="4609948" y="2560320"/>
            <a:ext cx="297180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2200"/>
              <a:buFont typeface="Century Schoolbook"/>
              <a:buNone/>
            </a:pPr>
            <a:r>
              <a:rPr lang="en-US" sz="2200" b="1" i="0" u="none" strike="noStrike" cap="none">
                <a:solidFill>
                  <a:srgbClr val="12224F"/>
                </a:solidFill>
                <a:latin typeface="Century Schoolbook"/>
                <a:ea typeface="Century Schoolbook"/>
                <a:cs typeface="Century Schoolbook"/>
                <a:sym typeface="Century Schoolbook"/>
              </a:rPr>
              <a:t>Stars Over America</a:t>
            </a:r>
            <a:endParaRPr sz="2200" b="0" i="0" u="none" strike="noStrike" cap="none">
              <a:solidFill>
                <a:schemeClr val="dk1"/>
              </a:solidFill>
              <a:latin typeface="Calibri"/>
              <a:ea typeface="Calibri"/>
              <a:cs typeface="Calibri"/>
              <a:sym typeface="Calibri"/>
            </a:endParaRPr>
          </a:p>
        </p:txBody>
      </p:sp>
      <p:sp>
        <p:nvSpPr>
          <p:cNvPr id="543" name="Google Shape;543;p9"/>
          <p:cNvSpPr/>
          <p:nvPr/>
        </p:nvSpPr>
        <p:spPr>
          <a:xfrm>
            <a:off x="4609948" y="3520440"/>
            <a:ext cx="2971800" cy="2194560"/>
          </a:xfrm>
          <a:prstGeom prst="rect">
            <a:avLst/>
          </a:prstGeom>
          <a:noFill/>
          <a:ln>
            <a:noFill/>
          </a:ln>
        </p:spPr>
        <p:txBody>
          <a:bodyPr spcFirstLastPara="1" wrap="square" lIns="91425" tIns="45700" rIns="91425" bIns="45700" anchor="t" anchorCtr="0">
            <a:noAutofit/>
          </a:bodyPr>
          <a:lstStyle/>
          <a:p>
            <a:pPr marL="0" marR="0" lvl="0" indent="0" algn="l" rtl="0">
              <a:lnSpc>
                <a:spcPct val="112000"/>
              </a:lnSpc>
              <a:spcBef>
                <a:spcPts val="0"/>
              </a:spcBef>
              <a:spcAft>
                <a:spcPts val="0"/>
              </a:spcAft>
              <a:buClr>
                <a:srgbClr val="44506B"/>
              </a:buClr>
              <a:buSzPts val="1400"/>
              <a:buFont typeface="Calibri"/>
              <a:buNone/>
            </a:pPr>
            <a:r>
              <a:rPr lang="en-US" sz="1400" b="0" i="0" u="none" strike="noStrike" cap="none">
                <a:solidFill>
                  <a:srgbClr val="44506B"/>
                </a:solidFill>
                <a:latin typeface="Calibri"/>
                <a:ea typeface="Calibri"/>
                <a:cs typeface="Calibri"/>
                <a:sym typeface="Calibri"/>
              </a:rPr>
              <a:t>Dessert party &amp; fireworks at EPCOT's France pavilion, from 8:00 PM. Your event ticket includes EPCOT entry at 8 for a private show viewing.</a:t>
            </a:r>
            <a:endParaRPr sz="1400" b="0" i="0" u="none" strike="noStrike" cap="none">
              <a:solidFill>
                <a:schemeClr val="dk1"/>
              </a:solidFill>
              <a:latin typeface="Calibri"/>
              <a:ea typeface="Calibri"/>
              <a:cs typeface="Calibri"/>
              <a:sym typeface="Calibri"/>
            </a:endParaRPr>
          </a:p>
        </p:txBody>
      </p:sp>
      <p:sp>
        <p:nvSpPr>
          <p:cNvPr id="544" name="Google Shape;544;p9"/>
          <p:cNvSpPr/>
          <p:nvPr/>
        </p:nvSpPr>
        <p:spPr>
          <a:xfrm>
            <a:off x="8221828" y="1965960"/>
            <a:ext cx="3520440" cy="3931920"/>
          </a:xfrm>
          <a:prstGeom prst="roundRect">
            <a:avLst>
              <a:gd name="adj" fmla="val 3117"/>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9"/>
          <p:cNvSpPr/>
          <p:nvPr/>
        </p:nvSpPr>
        <p:spPr>
          <a:xfrm>
            <a:off x="8496148" y="2194560"/>
            <a:ext cx="29718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FRIDAY</a:t>
            </a:r>
            <a:endParaRPr sz="1300" b="0" i="0" u="none" strike="noStrike" cap="none">
              <a:solidFill>
                <a:schemeClr val="dk1"/>
              </a:solidFill>
              <a:latin typeface="Calibri"/>
              <a:ea typeface="Calibri"/>
              <a:cs typeface="Calibri"/>
              <a:sym typeface="Calibri"/>
            </a:endParaRPr>
          </a:p>
        </p:txBody>
      </p:sp>
      <p:cxnSp>
        <p:nvCxnSpPr>
          <p:cNvPr id="546" name="Google Shape;546;p9"/>
          <p:cNvCxnSpPr/>
          <p:nvPr/>
        </p:nvCxnSpPr>
        <p:spPr>
          <a:xfrm>
            <a:off x="11283239" y="2514600"/>
            <a:ext cx="230429"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547" name="Google Shape;547;p9"/>
          <p:cNvSpPr/>
          <p:nvPr/>
        </p:nvSpPr>
        <p:spPr>
          <a:xfrm>
            <a:off x="11495380" y="2496312"/>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8" name="Google Shape;548;p9"/>
          <p:cNvCxnSpPr/>
          <p:nvPr/>
        </p:nvCxnSpPr>
        <p:spPr>
          <a:xfrm>
            <a:off x="11266125" y="2567272"/>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49" name="Google Shape;549;p9"/>
          <p:cNvSpPr/>
          <p:nvPr/>
        </p:nvSpPr>
        <p:spPr>
          <a:xfrm>
            <a:off x="11434257" y="268442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0" name="Google Shape;550;p9"/>
          <p:cNvCxnSpPr/>
          <p:nvPr/>
        </p:nvCxnSpPr>
        <p:spPr>
          <a:xfrm>
            <a:off x="11221319" y="2599825"/>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51" name="Google Shape;551;p9"/>
          <p:cNvSpPr/>
          <p:nvPr/>
        </p:nvSpPr>
        <p:spPr>
          <a:xfrm>
            <a:off x="11274237" y="2800688"/>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2" name="Google Shape;552;p9"/>
          <p:cNvCxnSpPr/>
          <p:nvPr/>
        </p:nvCxnSpPr>
        <p:spPr>
          <a:xfrm flipH="1">
            <a:off x="11094730" y="2599825"/>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53" name="Google Shape;553;p9"/>
          <p:cNvSpPr/>
          <p:nvPr/>
        </p:nvSpPr>
        <p:spPr>
          <a:xfrm>
            <a:off x="11076442" y="2800688"/>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4" name="Google Shape;554;p9"/>
          <p:cNvCxnSpPr/>
          <p:nvPr/>
        </p:nvCxnSpPr>
        <p:spPr>
          <a:xfrm flipH="1">
            <a:off x="10934710" y="2567272"/>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55" name="Google Shape;555;p9"/>
          <p:cNvSpPr/>
          <p:nvPr/>
        </p:nvSpPr>
        <p:spPr>
          <a:xfrm>
            <a:off x="10916422" y="268442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6" name="Google Shape;556;p9"/>
          <p:cNvCxnSpPr/>
          <p:nvPr/>
        </p:nvCxnSpPr>
        <p:spPr>
          <a:xfrm rot="10800000">
            <a:off x="10873588" y="2514600"/>
            <a:ext cx="230429" cy="0"/>
          </a:xfrm>
          <a:prstGeom prst="straightConnector1">
            <a:avLst/>
          </a:prstGeom>
          <a:noFill/>
          <a:ln w="15875" cap="flat" cmpd="sng">
            <a:solidFill>
              <a:srgbClr val="F4B740">
                <a:alpha val="85098"/>
              </a:srgbClr>
            </a:solidFill>
            <a:prstDash val="solid"/>
            <a:round/>
            <a:headEnd type="none" w="sm" len="sm"/>
            <a:tailEnd type="none" w="sm" len="sm"/>
          </a:ln>
        </p:spPr>
      </p:cxnSp>
      <p:sp>
        <p:nvSpPr>
          <p:cNvPr id="557" name="Google Shape;557;p9"/>
          <p:cNvSpPr/>
          <p:nvPr/>
        </p:nvSpPr>
        <p:spPr>
          <a:xfrm>
            <a:off x="10855300" y="2496312"/>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8" name="Google Shape;558;p9"/>
          <p:cNvCxnSpPr/>
          <p:nvPr/>
        </p:nvCxnSpPr>
        <p:spPr>
          <a:xfrm rot="10800000">
            <a:off x="10934710" y="2326485"/>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59" name="Google Shape;559;p9"/>
          <p:cNvSpPr/>
          <p:nvPr/>
        </p:nvSpPr>
        <p:spPr>
          <a:xfrm>
            <a:off x="10916422" y="230819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0" name="Google Shape;560;p9"/>
          <p:cNvCxnSpPr/>
          <p:nvPr/>
        </p:nvCxnSpPr>
        <p:spPr>
          <a:xfrm rot="10800000">
            <a:off x="11094730" y="2210224"/>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61" name="Google Shape;561;p9"/>
          <p:cNvSpPr/>
          <p:nvPr/>
        </p:nvSpPr>
        <p:spPr>
          <a:xfrm>
            <a:off x="11076442" y="2191936"/>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2" name="Google Shape;562;p9"/>
          <p:cNvCxnSpPr/>
          <p:nvPr/>
        </p:nvCxnSpPr>
        <p:spPr>
          <a:xfrm rot="10800000" flipH="1">
            <a:off x="11221319" y="2210224"/>
            <a:ext cx="71206" cy="219151"/>
          </a:xfrm>
          <a:prstGeom prst="straightConnector1">
            <a:avLst/>
          </a:prstGeom>
          <a:noFill/>
          <a:ln w="15875" cap="flat" cmpd="sng">
            <a:solidFill>
              <a:srgbClr val="F4B740">
                <a:alpha val="85098"/>
              </a:srgbClr>
            </a:solidFill>
            <a:prstDash val="solid"/>
            <a:round/>
            <a:headEnd type="none" w="sm" len="sm"/>
            <a:tailEnd type="none" w="sm" len="sm"/>
          </a:ln>
        </p:spPr>
      </p:cxnSp>
      <p:sp>
        <p:nvSpPr>
          <p:cNvPr id="563" name="Google Shape;563;p9"/>
          <p:cNvSpPr/>
          <p:nvPr/>
        </p:nvSpPr>
        <p:spPr>
          <a:xfrm>
            <a:off x="11274237" y="2191936"/>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4" name="Google Shape;564;p9"/>
          <p:cNvCxnSpPr/>
          <p:nvPr/>
        </p:nvCxnSpPr>
        <p:spPr>
          <a:xfrm rot="10800000" flipH="1">
            <a:off x="11266125" y="2326485"/>
            <a:ext cx="186421" cy="135443"/>
          </a:xfrm>
          <a:prstGeom prst="straightConnector1">
            <a:avLst/>
          </a:prstGeom>
          <a:noFill/>
          <a:ln w="15875" cap="flat" cmpd="sng">
            <a:solidFill>
              <a:srgbClr val="F4B740">
                <a:alpha val="85098"/>
              </a:srgbClr>
            </a:solidFill>
            <a:prstDash val="solid"/>
            <a:round/>
            <a:headEnd type="none" w="sm" len="sm"/>
            <a:tailEnd type="none" w="sm" len="sm"/>
          </a:ln>
        </p:spPr>
      </p:cxnSp>
      <p:sp>
        <p:nvSpPr>
          <p:cNvPr id="565" name="Google Shape;565;p9"/>
          <p:cNvSpPr/>
          <p:nvPr/>
        </p:nvSpPr>
        <p:spPr>
          <a:xfrm>
            <a:off x="11434257" y="2308197"/>
            <a:ext cx="36576" cy="36576"/>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9"/>
          <p:cNvSpPr/>
          <p:nvPr/>
        </p:nvSpPr>
        <p:spPr>
          <a:xfrm>
            <a:off x="8496148" y="2560320"/>
            <a:ext cx="297180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2200"/>
              <a:buFont typeface="Century Schoolbook"/>
              <a:buNone/>
            </a:pPr>
            <a:r>
              <a:rPr lang="en-US" sz="2200" b="1" i="0" u="none" strike="noStrike" cap="none">
                <a:solidFill>
                  <a:srgbClr val="12224F"/>
                </a:solidFill>
                <a:latin typeface="Century Schoolbook"/>
                <a:ea typeface="Century Schoolbook"/>
                <a:cs typeface="Century Schoolbook"/>
                <a:sym typeface="Century Schoolbook"/>
              </a:rPr>
              <a:t>Grande Finale</a:t>
            </a:r>
            <a:endParaRPr sz="2200" b="0" i="0" u="none" strike="noStrike" cap="none">
              <a:solidFill>
                <a:schemeClr val="dk1"/>
              </a:solidFill>
              <a:latin typeface="Calibri"/>
              <a:ea typeface="Calibri"/>
              <a:cs typeface="Calibri"/>
              <a:sym typeface="Calibri"/>
            </a:endParaRPr>
          </a:p>
        </p:txBody>
      </p:sp>
      <p:sp>
        <p:nvSpPr>
          <p:cNvPr id="567" name="Google Shape;567;p9"/>
          <p:cNvSpPr/>
          <p:nvPr/>
        </p:nvSpPr>
        <p:spPr>
          <a:xfrm>
            <a:off x="8496148" y="3520440"/>
            <a:ext cx="2971800" cy="2194560"/>
          </a:xfrm>
          <a:prstGeom prst="rect">
            <a:avLst/>
          </a:prstGeom>
          <a:noFill/>
          <a:ln>
            <a:noFill/>
          </a:ln>
        </p:spPr>
        <p:txBody>
          <a:bodyPr spcFirstLastPara="1" wrap="square" lIns="91425" tIns="45700" rIns="91425" bIns="45700" anchor="t" anchorCtr="0">
            <a:noAutofit/>
          </a:bodyPr>
          <a:lstStyle/>
          <a:p>
            <a:pPr marL="0" marR="0" lvl="0" indent="0" algn="l" rtl="0">
              <a:lnSpc>
                <a:spcPct val="112000"/>
              </a:lnSpc>
              <a:spcBef>
                <a:spcPts val="0"/>
              </a:spcBef>
              <a:spcAft>
                <a:spcPts val="0"/>
              </a:spcAft>
              <a:buClr>
                <a:srgbClr val="44506B"/>
              </a:buClr>
              <a:buSzPts val="1400"/>
              <a:buFont typeface="Calibri"/>
              <a:buNone/>
            </a:pPr>
            <a:r>
              <a:rPr lang="en-US" sz="1400" b="0" i="0" u="none" strike="noStrike" cap="none">
                <a:solidFill>
                  <a:srgbClr val="44506B"/>
                </a:solidFill>
                <a:latin typeface="Calibri"/>
                <a:ea typeface="Calibri"/>
                <a:cs typeface="Calibri"/>
                <a:sym typeface="Calibri"/>
              </a:rPr>
              <a:t>Dinner &amp; fireworks at the Yacht &amp; Beach Club marina, 6:00 to 10:00 PM. The big send off to close out the meeting.</a:t>
            </a:r>
            <a:endParaRPr sz="1400" b="0" i="0" u="none" strike="noStrike" cap="none">
              <a:solidFill>
                <a:schemeClr val="dk1"/>
              </a:solidFill>
              <a:latin typeface="Calibri"/>
              <a:ea typeface="Calibri"/>
              <a:cs typeface="Calibri"/>
              <a:sym typeface="Calibri"/>
            </a:endParaRPr>
          </a:p>
        </p:txBody>
      </p:sp>
      <p:sp>
        <p:nvSpPr>
          <p:cNvPr id="568" name="Google Shape;568;p9"/>
          <p:cNvSpPr/>
          <p:nvPr/>
        </p:nvSpPr>
        <p:spPr>
          <a:xfrm>
            <a:off x="640080" y="6126480"/>
            <a:ext cx="1088136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D8E0F5"/>
              </a:buClr>
              <a:buSzPts val="1250"/>
              <a:buFont typeface="Calibri"/>
              <a:buNone/>
            </a:pPr>
            <a:r>
              <a:rPr lang="en-US" sz="1250" b="0" i="1" u="none" strike="noStrike" cap="none">
                <a:solidFill>
                  <a:srgbClr val="D8E0F5"/>
                </a:solidFill>
                <a:latin typeface="Calibri"/>
                <a:ea typeface="Calibri"/>
                <a:cs typeface="Calibri"/>
                <a:sym typeface="Calibri"/>
              </a:rPr>
              <a:t>Each requires a paid event ticket purchased during registration, including a ticket for every child attending. Kids are welcome, with kid friendly food at the welcome reception and closing dinner.</a:t>
            </a:r>
            <a:endParaRPr sz="125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573"/>
        <p:cNvGrpSpPr/>
        <p:nvPr/>
      </p:nvGrpSpPr>
      <p:grpSpPr>
        <a:xfrm>
          <a:off x="0" y="0"/>
          <a:ext cx="0" cy="0"/>
          <a:chOff x="0" y="0"/>
          <a:chExt cx="0" cy="0"/>
        </a:xfrm>
      </p:grpSpPr>
      <p:cxnSp>
        <p:nvCxnSpPr>
          <p:cNvPr id="574" name="Google Shape;574;p10"/>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575" name="Google Shape;575;p10"/>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6" name="Google Shape;576;p10"/>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577" name="Google Shape;577;p10"/>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8" name="Google Shape;578;p10"/>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579" name="Google Shape;579;p10"/>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0" name="Google Shape;580;p10"/>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581" name="Google Shape;581;p10"/>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2" name="Google Shape;582;p10"/>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583" name="Google Shape;583;p10"/>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4" name="Google Shape;584;p10"/>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585" name="Google Shape;585;p10"/>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6" name="Google Shape;586;p10"/>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587" name="Google Shape;587;p10"/>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8" name="Google Shape;588;p10"/>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589" name="Google Shape;589;p10"/>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0" name="Google Shape;590;p10"/>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591" name="Google Shape;591;p10"/>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2" name="Google Shape;592;p10"/>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593" name="Google Shape;593;p10"/>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4" name="Google Shape;594;p10"/>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595" name="Google Shape;595;p10"/>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6" name="Google Shape;596;p10"/>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597" name="Google Shape;597;p10"/>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0"/>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0"/>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WEDNESDAY SPOTLIGHT</a:t>
            </a:r>
            <a:endParaRPr sz="1300" b="0" i="0" u="none" strike="noStrike" cap="none">
              <a:solidFill>
                <a:schemeClr val="dk1"/>
              </a:solidFill>
              <a:latin typeface="Calibri"/>
              <a:ea typeface="Calibri"/>
              <a:cs typeface="Calibri"/>
              <a:sym typeface="Calibri"/>
            </a:endParaRPr>
          </a:p>
        </p:txBody>
      </p:sp>
      <p:sp>
        <p:nvSpPr>
          <p:cNvPr id="600" name="Google Shape;600;p10"/>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Stars Over America at EPCOT</a:t>
            </a:r>
            <a:endParaRPr sz="3000" b="0" i="0" u="none" strike="noStrike" cap="none">
              <a:solidFill>
                <a:schemeClr val="dk1"/>
              </a:solidFill>
              <a:latin typeface="Calibri"/>
              <a:ea typeface="Calibri"/>
              <a:cs typeface="Calibri"/>
              <a:sym typeface="Calibri"/>
            </a:endParaRPr>
          </a:p>
        </p:txBody>
      </p:sp>
      <p:sp>
        <p:nvSpPr>
          <p:cNvPr id="601" name="Google Shape;601;p10"/>
          <p:cNvSpPr/>
          <p:nvPr/>
        </p:nvSpPr>
        <p:spPr>
          <a:xfrm>
            <a:off x="640080" y="1965960"/>
            <a:ext cx="5394960" cy="3977640"/>
          </a:xfrm>
          <a:prstGeom prst="roundRect">
            <a:avLst>
              <a:gd name="adj" fmla="val 2759"/>
            </a:avLst>
          </a:prstGeom>
          <a:solidFill>
            <a:srgbClr val="12224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0"/>
          <p:cNvSpPr/>
          <p:nvPr/>
        </p:nvSpPr>
        <p:spPr>
          <a:xfrm>
            <a:off x="960120" y="2148840"/>
            <a:ext cx="475488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4B740"/>
              </a:buClr>
              <a:buSzPts val="1300"/>
              <a:buFont typeface="Calibri"/>
              <a:buNone/>
            </a:pPr>
            <a:r>
              <a:rPr lang="en-US" sz="1300" b="1" i="0" u="none" strike="noStrike" cap="none">
                <a:solidFill>
                  <a:srgbClr val="F4B740"/>
                </a:solidFill>
                <a:latin typeface="Calibri"/>
                <a:ea typeface="Calibri"/>
                <a:cs typeface="Calibri"/>
                <a:sym typeface="Calibri"/>
              </a:rPr>
              <a:t>Your wristband is your access</a:t>
            </a:r>
            <a:endParaRPr sz="1300" b="0" i="0" u="none" strike="noStrike" cap="none">
              <a:solidFill>
                <a:schemeClr val="dk1"/>
              </a:solidFill>
              <a:latin typeface="Calibri"/>
              <a:ea typeface="Calibri"/>
              <a:cs typeface="Calibri"/>
              <a:sym typeface="Calibri"/>
            </a:endParaRPr>
          </a:p>
        </p:txBody>
      </p:sp>
      <p:sp>
        <p:nvSpPr>
          <p:cNvPr id="603" name="Google Shape;603;p10"/>
          <p:cNvSpPr/>
          <p:nvPr/>
        </p:nvSpPr>
        <p:spPr>
          <a:xfrm>
            <a:off x="960120" y="2514600"/>
            <a:ext cx="4754880" cy="123444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rgbClr val="FFFFFF"/>
              </a:buClr>
              <a:buSzPts val="2400"/>
              <a:buFont typeface="Century Schoolbook"/>
              <a:buNone/>
            </a:pPr>
            <a:r>
              <a:rPr lang="en-US" sz="2400" b="1" i="0" u="none" strike="noStrike" cap="none">
                <a:solidFill>
                  <a:srgbClr val="FFFFFF"/>
                </a:solidFill>
                <a:latin typeface="Century Schoolbook"/>
                <a:ea typeface="Century Schoolbook"/>
                <a:cs typeface="Century Schoolbook"/>
                <a:sym typeface="Century Schoolbook"/>
              </a:rPr>
              <a:t>8:00 PM</a:t>
            </a:r>
            <a:r>
              <a:rPr lang="en-US" sz="1300" b="0" i="0" u="none" strike="noStrike" cap="none">
                <a:solidFill>
                  <a:srgbClr val="D8E0F5"/>
                </a:solidFill>
                <a:latin typeface="Calibri"/>
                <a:ea typeface="Calibri"/>
                <a:cs typeface="Calibri"/>
                <a:sym typeface="Calibri"/>
              </a:rPr>
              <a:t>   Lobby meet-up &amp; escort</a:t>
            </a:r>
            <a:endParaRPr sz="2400" b="0" i="0" u="none" strike="noStrike" cap="none">
              <a:solidFill>
                <a:schemeClr val="dk1"/>
              </a:solidFill>
              <a:latin typeface="Calibri"/>
              <a:ea typeface="Calibri"/>
              <a:cs typeface="Calibri"/>
              <a:sym typeface="Calibri"/>
            </a:endParaRPr>
          </a:p>
          <a:p>
            <a:pPr marL="0" marR="0" lvl="0" indent="0" algn="l" rtl="0">
              <a:lnSpc>
                <a:spcPct val="130000"/>
              </a:lnSpc>
              <a:spcBef>
                <a:spcPts val="0"/>
              </a:spcBef>
              <a:spcAft>
                <a:spcPts val="0"/>
              </a:spcAft>
              <a:buClr>
                <a:srgbClr val="FFFFFF"/>
              </a:buClr>
              <a:buSzPts val="2400"/>
              <a:buFont typeface="Century Schoolbook"/>
              <a:buNone/>
            </a:pPr>
            <a:r>
              <a:rPr lang="en-US" sz="2400" b="1" i="0" u="none" strike="noStrike" cap="none">
                <a:solidFill>
                  <a:srgbClr val="FFFFFF"/>
                </a:solidFill>
                <a:latin typeface="Century Schoolbook"/>
                <a:ea typeface="Century Schoolbook"/>
                <a:cs typeface="Century Schoolbook"/>
                <a:sym typeface="Century Schoolbook"/>
              </a:rPr>
              <a:t>11:00 PM</a:t>
            </a:r>
            <a:endParaRPr sz="2400" b="0" i="0" u="none" strike="noStrike" cap="none">
              <a:solidFill>
                <a:schemeClr val="dk1"/>
              </a:solidFill>
              <a:latin typeface="Calibri"/>
              <a:ea typeface="Calibri"/>
              <a:cs typeface="Calibri"/>
              <a:sym typeface="Calibri"/>
            </a:endParaRPr>
          </a:p>
          <a:p>
            <a:pPr marL="0" marR="0" lvl="0" indent="0" algn="l" rtl="0">
              <a:lnSpc>
                <a:spcPct val="130000"/>
              </a:lnSpc>
              <a:spcBef>
                <a:spcPts val="0"/>
              </a:spcBef>
              <a:spcAft>
                <a:spcPts val="0"/>
              </a:spcAft>
              <a:buClr>
                <a:srgbClr val="D8E0F5"/>
              </a:buClr>
              <a:buSzPts val="1300"/>
              <a:buFont typeface="Calibri"/>
              <a:buNone/>
            </a:pPr>
            <a:r>
              <a:rPr lang="en-US" sz="1300" b="0" i="0" u="none" strike="noStrike" cap="none">
                <a:solidFill>
                  <a:srgbClr val="D8E0F5"/>
                </a:solidFill>
                <a:latin typeface="Calibri"/>
                <a:ea typeface="Calibri"/>
                <a:cs typeface="Calibri"/>
                <a:sym typeface="Calibri"/>
              </a:rPr>
              <a:t>   APA-only fireworks finale</a:t>
            </a:r>
            <a:endParaRPr sz="2400" b="0" i="0" u="none" strike="noStrike" cap="none">
              <a:solidFill>
                <a:schemeClr val="dk1"/>
              </a:solidFill>
              <a:latin typeface="Calibri"/>
              <a:ea typeface="Calibri"/>
              <a:cs typeface="Calibri"/>
              <a:sym typeface="Calibri"/>
            </a:endParaRPr>
          </a:p>
        </p:txBody>
      </p:sp>
      <p:sp>
        <p:nvSpPr>
          <p:cNvPr id="604" name="Google Shape;604;p10"/>
          <p:cNvSpPr/>
          <p:nvPr/>
        </p:nvSpPr>
        <p:spPr>
          <a:xfrm>
            <a:off x="960120" y="3886200"/>
            <a:ext cx="4800600" cy="1920240"/>
          </a:xfrm>
          <a:prstGeom prst="rect">
            <a:avLst/>
          </a:prstGeom>
          <a:noFill/>
          <a:ln>
            <a:noFill/>
          </a:ln>
        </p:spPr>
        <p:txBody>
          <a:bodyPr spcFirstLastPara="1" wrap="square" lIns="91425" tIns="45700" rIns="91425" bIns="45700" anchor="ctr" anchorCtr="0">
            <a:noAutofit/>
          </a:bodyPr>
          <a:lstStyle/>
          <a:p>
            <a:pPr marL="0" marR="0" lvl="0" indent="0" algn="l" rtl="0">
              <a:lnSpc>
                <a:spcPct val="112000"/>
              </a:lnSpc>
              <a:spcBef>
                <a:spcPts val="0"/>
              </a:spcBef>
              <a:spcAft>
                <a:spcPts val="0"/>
              </a:spcAft>
              <a:buClr>
                <a:srgbClr val="EAF0FF"/>
              </a:buClr>
              <a:buSzPts val="1200"/>
              <a:buFont typeface="Calibri"/>
              <a:buNone/>
            </a:pPr>
            <a:r>
              <a:rPr lang="en-US" sz="1200" b="0" i="0" u="none" strike="noStrike" cap="none">
                <a:solidFill>
                  <a:srgbClr val="EAF0FF"/>
                </a:solidFill>
                <a:latin typeface="Calibri"/>
                <a:ea typeface="Calibri"/>
                <a:cs typeface="Calibri"/>
                <a:sym typeface="Calibri"/>
              </a:rPr>
              <a:t>Purchase the evening event ticket to receive a special wristband for the private APA party at the Isle of France. This is a fireworks viewing ticket only and does not include general EPCOT admission. We meet in the Beach Club lobby at 8:00 PM, where Disney Cast Members escort us as a group, on foot, to EPCOT through the International Gateway.</a:t>
            </a:r>
            <a:endParaRPr sz="1200" b="0" i="0" u="none" strike="noStrike" cap="none">
              <a:solidFill>
                <a:schemeClr val="dk1"/>
              </a:solidFill>
              <a:latin typeface="Calibri"/>
              <a:ea typeface="Calibri"/>
              <a:cs typeface="Calibri"/>
              <a:sym typeface="Calibri"/>
            </a:endParaRPr>
          </a:p>
        </p:txBody>
      </p:sp>
      <p:cxnSp>
        <p:nvCxnSpPr>
          <p:cNvPr id="605" name="Google Shape;605;p10"/>
          <p:cNvCxnSpPr/>
          <p:nvPr/>
        </p:nvCxnSpPr>
        <p:spPr>
          <a:xfrm>
            <a:off x="5431170" y="5623560"/>
            <a:ext cx="210678" cy="0"/>
          </a:xfrm>
          <a:prstGeom prst="straightConnector1">
            <a:avLst/>
          </a:prstGeom>
          <a:noFill/>
          <a:ln w="15875" cap="flat" cmpd="sng">
            <a:solidFill>
              <a:srgbClr val="F4B740">
                <a:alpha val="74902"/>
              </a:srgbClr>
            </a:solidFill>
            <a:prstDash val="solid"/>
            <a:round/>
            <a:headEnd type="none" w="sm" len="sm"/>
            <a:tailEnd type="none" w="sm" len="sm"/>
          </a:ln>
        </p:spPr>
      </p:cxnSp>
      <p:sp>
        <p:nvSpPr>
          <p:cNvPr id="606" name="Google Shape;606;p10"/>
          <p:cNvSpPr/>
          <p:nvPr/>
        </p:nvSpPr>
        <p:spPr>
          <a:xfrm>
            <a:off x="5618988"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7" name="Google Shape;607;p10"/>
          <p:cNvCxnSpPr/>
          <p:nvPr/>
        </p:nvCxnSpPr>
        <p:spPr>
          <a:xfrm>
            <a:off x="5415523" y="5671717"/>
            <a:ext cx="170442" cy="123833"/>
          </a:xfrm>
          <a:prstGeom prst="straightConnector1">
            <a:avLst/>
          </a:prstGeom>
          <a:noFill/>
          <a:ln w="15875" cap="flat" cmpd="sng">
            <a:solidFill>
              <a:srgbClr val="F4B740">
                <a:alpha val="74902"/>
              </a:srgbClr>
            </a:solidFill>
            <a:prstDash val="solid"/>
            <a:round/>
            <a:headEnd type="none" w="sm" len="sm"/>
            <a:tailEnd type="none" w="sm" len="sm"/>
          </a:ln>
        </p:spPr>
      </p:cxnSp>
      <p:sp>
        <p:nvSpPr>
          <p:cNvPr id="608" name="Google Shape;608;p10"/>
          <p:cNvSpPr/>
          <p:nvPr/>
        </p:nvSpPr>
        <p:spPr>
          <a:xfrm>
            <a:off x="5563105" y="577269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9" name="Google Shape;609;p10"/>
          <p:cNvCxnSpPr/>
          <p:nvPr/>
        </p:nvCxnSpPr>
        <p:spPr>
          <a:xfrm>
            <a:off x="5374558" y="5701480"/>
            <a:ext cx="65103" cy="200366"/>
          </a:xfrm>
          <a:prstGeom prst="straightConnector1">
            <a:avLst/>
          </a:prstGeom>
          <a:noFill/>
          <a:ln w="15875" cap="flat" cmpd="sng">
            <a:solidFill>
              <a:srgbClr val="F4B740">
                <a:alpha val="74902"/>
              </a:srgbClr>
            </a:solidFill>
            <a:prstDash val="solid"/>
            <a:round/>
            <a:headEnd type="none" w="sm" len="sm"/>
            <a:tailEnd type="none" w="sm" len="sm"/>
          </a:ln>
        </p:spPr>
      </p:cxnSp>
      <p:sp>
        <p:nvSpPr>
          <p:cNvPr id="610" name="Google Shape;610;p10"/>
          <p:cNvSpPr/>
          <p:nvPr/>
        </p:nvSpPr>
        <p:spPr>
          <a:xfrm>
            <a:off x="5416801" y="587898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1" name="Google Shape;611;p10"/>
          <p:cNvCxnSpPr/>
          <p:nvPr/>
        </p:nvCxnSpPr>
        <p:spPr>
          <a:xfrm flipH="1">
            <a:off x="5258819" y="5701480"/>
            <a:ext cx="65103" cy="200366"/>
          </a:xfrm>
          <a:prstGeom prst="straightConnector1">
            <a:avLst/>
          </a:prstGeom>
          <a:noFill/>
          <a:ln w="15875" cap="flat" cmpd="sng">
            <a:solidFill>
              <a:srgbClr val="F4B740">
                <a:alpha val="74902"/>
              </a:srgbClr>
            </a:solidFill>
            <a:prstDash val="solid"/>
            <a:round/>
            <a:headEnd type="none" w="sm" len="sm"/>
            <a:tailEnd type="none" w="sm" len="sm"/>
          </a:ln>
        </p:spPr>
      </p:cxnSp>
      <p:sp>
        <p:nvSpPr>
          <p:cNvPr id="612" name="Google Shape;612;p10"/>
          <p:cNvSpPr/>
          <p:nvPr/>
        </p:nvSpPr>
        <p:spPr>
          <a:xfrm>
            <a:off x="5235959" y="587898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3" name="Google Shape;613;p10"/>
          <p:cNvCxnSpPr/>
          <p:nvPr/>
        </p:nvCxnSpPr>
        <p:spPr>
          <a:xfrm flipH="1">
            <a:off x="5112515" y="5671717"/>
            <a:ext cx="170442" cy="123833"/>
          </a:xfrm>
          <a:prstGeom prst="straightConnector1">
            <a:avLst/>
          </a:prstGeom>
          <a:noFill/>
          <a:ln w="15875" cap="flat" cmpd="sng">
            <a:solidFill>
              <a:srgbClr val="F4B740">
                <a:alpha val="74902"/>
              </a:srgbClr>
            </a:solidFill>
            <a:prstDash val="solid"/>
            <a:round/>
            <a:headEnd type="none" w="sm" len="sm"/>
            <a:tailEnd type="none" w="sm" len="sm"/>
          </a:ln>
        </p:spPr>
      </p:cxnSp>
      <p:sp>
        <p:nvSpPr>
          <p:cNvPr id="614" name="Google Shape;614;p10"/>
          <p:cNvSpPr/>
          <p:nvPr/>
        </p:nvSpPr>
        <p:spPr>
          <a:xfrm>
            <a:off x="5089655" y="5772691"/>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5" name="Google Shape;615;p10"/>
          <p:cNvCxnSpPr/>
          <p:nvPr/>
        </p:nvCxnSpPr>
        <p:spPr>
          <a:xfrm rot="10800000">
            <a:off x="5056632" y="5623560"/>
            <a:ext cx="210678" cy="0"/>
          </a:xfrm>
          <a:prstGeom prst="straightConnector1">
            <a:avLst/>
          </a:prstGeom>
          <a:noFill/>
          <a:ln w="15875" cap="flat" cmpd="sng">
            <a:solidFill>
              <a:srgbClr val="F4B740">
                <a:alpha val="74902"/>
              </a:srgbClr>
            </a:solidFill>
            <a:prstDash val="solid"/>
            <a:round/>
            <a:headEnd type="none" w="sm" len="sm"/>
            <a:tailEnd type="none" w="sm" len="sm"/>
          </a:ln>
        </p:spPr>
      </p:cxnSp>
      <p:sp>
        <p:nvSpPr>
          <p:cNvPr id="616" name="Google Shape;616;p10"/>
          <p:cNvSpPr/>
          <p:nvPr/>
        </p:nvSpPr>
        <p:spPr>
          <a:xfrm>
            <a:off x="5033772"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7" name="Google Shape;617;p10"/>
          <p:cNvCxnSpPr/>
          <p:nvPr/>
        </p:nvCxnSpPr>
        <p:spPr>
          <a:xfrm rot="10800000">
            <a:off x="5112515" y="5451569"/>
            <a:ext cx="170442" cy="123833"/>
          </a:xfrm>
          <a:prstGeom prst="straightConnector1">
            <a:avLst/>
          </a:prstGeom>
          <a:noFill/>
          <a:ln w="15875" cap="flat" cmpd="sng">
            <a:solidFill>
              <a:srgbClr val="F4B740">
                <a:alpha val="74902"/>
              </a:srgbClr>
            </a:solidFill>
            <a:prstDash val="solid"/>
            <a:round/>
            <a:headEnd type="none" w="sm" len="sm"/>
            <a:tailEnd type="none" w="sm" len="sm"/>
          </a:ln>
        </p:spPr>
      </p:cxnSp>
      <p:sp>
        <p:nvSpPr>
          <p:cNvPr id="618" name="Google Shape;618;p10"/>
          <p:cNvSpPr/>
          <p:nvPr/>
        </p:nvSpPr>
        <p:spPr>
          <a:xfrm>
            <a:off x="5089655" y="542870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9" name="Google Shape;619;p10"/>
          <p:cNvCxnSpPr/>
          <p:nvPr/>
        </p:nvCxnSpPr>
        <p:spPr>
          <a:xfrm rot="10800000">
            <a:off x="5258819" y="5345273"/>
            <a:ext cx="65103" cy="200366"/>
          </a:xfrm>
          <a:prstGeom prst="straightConnector1">
            <a:avLst/>
          </a:prstGeom>
          <a:noFill/>
          <a:ln w="15875" cap="flat" cmpd="sng">
            <a:solidFill>
              <a:srgbClr val="F4B740">
                <a:alpha val="74902"/>
              </a:srgbClr>
            </a:solidFill>
            <a:prstDash val="solid"/>
            <a:round/>
            <a:headEnd type="none" w="sm" len="sm"/>
            <a:tailEnd type="none" w="sm" len="sm"/>
          </a:ln>
        </p:spPr>
      </p:cxnSp>
      <p:sp>
        <p:nvSpPr>
          <p:cNvPr id="620" name="Google Shape;620;p10"/>
          <p:cNvSpPr/>
          <p:nvPr/>
        </p:nvSpPr>
        <p:spPr>
          <a:xfrm>
            <a:off x="5235959" y="532241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21" name="Google Shape;621;p10"/>
          <p:cNvCxnSpPr/>
          <p:nvPr/>
        </p:nvCxnSpPr>
        <p:spPr>
          <a:xfrm rot="10800000" flipH="1">
            <a:off x="5374558" y="5345273"/>
            <a:ext cx="65103" cy="200366"/>
          </a:xfrm>
          <a:prstGeom prst="straightConnector1">
            <a:avLst/>
          </a:prstGeom>
          <a:noFill/>
          <a:ln w="15875" cap="flat" cmpd="sng">
            <a:solidFill>
              <a:srgbClr val="F4B740">
                <a:alpha val="74902"/>
              </a:srgbClr>
            </a:solidFill>
            <a:prstDash val="solid"/>
            <a:round/>
            <a:headEnd type="none" w="sm" len="sm"/>
            <a:tailEnd type="none" w="sm" len="sm"/>
          </a:ln>
        </p:spPr>
      </p:cxnSp>
      <p:sp>
        <p:nvSpPr>
          <p:cNvPr id="622" name="Google Shape;622;p10"/>
          <p:cNvSpPr/>
          <p:nvPr/>
        </p:nvSpPr>
        <p:spPr>
          <a:xfrm>
            <a:off x="5416801" y="532241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23" name="Google Shape;623;p10"/>
          <p:cNvCxnSpPr/>
          <p:nvPr/>
        </p:nvCxnSpPr>
        <p:spPr>
          <a:xfrm rot="10800000" flipH="1">
            <a:off x="5415523" y="5451569"/>
            <a:ext cx="170442" cy="123833"/>
          </a:xfrm>
          <a:prstGeom prst="straightConnector1">
            <a:avLst/>
          </a:prstGeom>
          <a:noFill/>
          <a:ln w="15875" cap="flat" cmpd="sng">
            <a:solidFill>
              <a:srgbClr val="F4B740">
                <a:alpha val="74902"/>
              </a:srgbClr>
            </a:solidFill>
            <a:prstDash val="solid"/>
            <a:round/>
            <a:headEnd type="none" w="sm" len="sm"/>
            <a:tailEnd type="none" w="sm" len="sm"/>
          </a:ln>
        </p:spPr>
      </p:cxnSp>
      <p:sp>
        <p:nvSpPr>
          <p:cNvPr id="624" name="Google Shape;624;p10"/>
          <p:cNvSpPr/>
          <p:nvPr/>
        </p:nvSpPr>
        <p:spPr>
          <a:xfrm>
            <a:off x="5563105" y="5428709"/>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0"/>
          <p:cNvSpPr/>
          <p:nvPr/>
        </p:nvSpPr>
        <p:spPr>
          <a:xfrm>
            <a:off x="6309360" y="1965960"/>
            <a:ext cx="5212080" cy="3977640"/>
          </a:xfrm>
          <a:prstGeom prst="roundRect">
            <a:avLst>
              <a:gd name="adj" fmla="val 2759"/>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0"/>
          <p:cNvSpPr/>
          <p:nvPr/>
        </p:nvSpPr>
        <p:spPr>
          <a:xfrm>
            <a:off x="6583680" y="2194560"/>
            <a:ext cx="4663440" cy="4114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800"/>
              <a:buFont typeface="Century Schoolbook"/>
              <a:buNone/>
            </a:pPr>
            <a:r>
              <a:rPr lang="en-US" sz="1800" b="1" i="0" u="none" strike="noStrike" cap="none">
                <a:solidFill>
                  <a:srgbClr val="12224F"/>
                </a:solidFill>
                <a:latin typeface="Century Schoolbook"/>
                <a:ea typeface="Century Schoolbook"/>
                <a:cs typeface="Century Schoolbook"/>
                <a:sym typeface="Century Schoolbook"/>
              </a:rPr>
              <a:t>A double-feature fireworks show</a:t>
            </a:r>
            <a:endParaRPr sz="1800" b="0" i="0" u="none" strike="noStrike" cap="none">
              <a:solidFill>
                <a:schemeClr val="dk1"/>
              </a:solidFill>
              <a:latin typeface="Calibri"/>
              <a:ea typeface="Calibri"/>
              <a:cs typeface="Calibri"/>
              <a:sym typeface="Calibri"/>
            </a:endParaRPr>
          </a:p>
        </p:txBody>
      </p:sp>
      <p:sp>
        <p:nvSpPr>
          <p:cNvPr id="627" name="Google Shape;627;p10"/>
          <p:cNvSpPr/>
          <p:nvPr/>
        </p:nvSpPr>
        <p:spPr>
          <a:xfrm>
            <a:off x="6629400" y="2697480"/>
            <a:ext cx="4663440" cy="310896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2000"/>
              </a:lnSpc>
              <a:spcBef>
                <a:spcPts val="0"/>
              </a:spcBef>
              <a:spcAft>
                <a:spcPts val="0"/>
              </a:spcAft>
              <a:buClr>
                <a:srgbClr val="13233F"/>
              </a:buClr>
              <a:buSzPts val="1350"/>
              <a:buFont typeface="Calibri"/>
              <a:buChar char="★"/>
            </a:pPr>
            <a:r>
              <a:rPr lang="en-US" sz="1350" b="0" i="0" u="none" strike="noStrike" cap="none">
                <a:solidFill>
                  <a:srgbClr val="13233F"/>
                </a:solidFill>
                <a:latin typeface="Calibri"/>
                <a:ea typeface="Calibri"/>
                <a:cs typeface="Calibri"/>
                <a:sym typeface="Calibri"/>
              </a:rPr>
              <a:t>First, EPCOT's own nighttime spectacular, "Luminous"</a:t>
            </a:r>
            <a:endParaRPr sz="1350" b="0" i="0" u="none" strike="noStrike" cap="none">
              <a:solidFill>
                <a:schemeClr val="dk1"/>
              </a:solidFill>
              <a:latin typeface="Calibri"/>
              <a:ea typeface="Calibri"/>
              <a:cs typeface="Calibri"/>
              <a:sym typeface="Calibri"/>
            </a:endParaRPr>
          </a:p>
          <a:p>
            <a:pPr marL="342900" marR="0" lvl="0" indent="-342900" algn="l" rtl="0">
              <a:lnSpc>
                <a:spcPct val="112000"/>
              </a:lnSpc>
              <a:spcBef>
                <a:spcPts val="900"/>
              </a:spcBef>
              <a:spcAft>
                <a:spcPts val="0"/>
              </a:spcAft>
              <a:buClr>
                <a:srgbClr val="13233F"/>
              </a:buClr>
              <a:buSzPts val="1350"/>
              <a:buFont typeface="Calibri"/>
              <a:buChar char="★"/>
            </a:pPr>
            <a:r>
              <a:rPr lang="en-US" sz="1350" b="0" i="0" u="none" strike="noStrike" cap="none">
                <a:solidFill>
                  <a:srgbClr val="13233F"/>
                </a:solidFill>
                <a:latin typeface="Calibri"/>
                <a:ea typeface="Calibri"/>
                <a:cs typeface="Calibri"/>
                <a:sym typeface="Calibri"/>
              </a:rPr>
              <a:t>Then at 11:00 PM, once the park has cleared of guests, a specially designed Disney display for APA attendees only</a:t>
            </a:r>
            <a:endParaRPr sz="1350" b="0" i="0" u="none" strike="noStrike" cap="none">
              <a:solidFill>
                <a:schemeClr val="dk1"/>
              </a:solidFill>
              <a:latin typeface="Calibri"/>
              <a:ea typeface="Calibri"/>
              <a:cs typeface="Calibri"/>
              <a:sym typeface="Calibri"/>
            </a:endParaRPr>
          </a:p>
          <a:p>
            <a:pPr marL="342900" marR="0" lvl="0" indent="-342900" algn="l" rtl="0">
              <a:lnSpc>
                <a:spcPct val="112000"/>
              </a:lnSpc>
              <a:spcBef>
                <a:spcPts val="900"/>
              </a:spcBef>
              <a:spcAft>
                <a:spcPts val="0"/>
              </a:spcAft>
              <a:buClr>
                <a:srgbClr val="13233F"/>
              </a:buClr>
              <a:buSzPts val="1350"/>
              <a:buFont typeface="Calibri"/>
              <a:buChar char="★"/>
            </a:pPr>
            <a:r>
              <a:rPr lang="en-US" sz="1350" b="0" i="0" u="none" strike="noStrike" cap="none">
                <a:solidFill>
                  <a:srgbClr val="13233F"/>
                </a:solidFill>
                <a:latin typeface="Calibri"/>
                <a:ea typeface="Calibri"/>
                <a:cs typeface="Calibri"/>
                <a:sym typeface="Calibri"/>
              </a:rPr>
              <a:t>A dessert party and signature cocktail, "The Verge," at the Isle of France</a:t>
            </a:r>
            <a:endParaRPr sz="1350" b="0" i="0" u="none" strike="noStrike" cap="none">
              <a:solidFill>
                <a:schemeClr val="dk1"/>
              </a:solidFill>
              <a:latin typeface="Calibri"/>
              <a:ea typeface="Calibri"/>
              <a:cs typeface="Calibri"/>
              <a:sym typeface="Calibri"/>
            </a:endParaRPr>
          </a:p>
          <a:p>
            <a:pPr marL="342900" marR="0" lvl="0" indent="-342900" algn="l" rtl="0">
              <a:lnSpc>
                <a:spcPct val="112000"/>
              </a:lnSpc>
              <a:spcBef>
                <a:spcPts val="900"/>
              </a:spcBef>
              <a:spcAft>
                <a:spcPts val="0"/>
              </a:spcAft>
              <a:buClr>
                <a:srgbClr val="13233F"/>
              </a:buClr>
              <a:buSzPts val="1350"/>
              <a:buFont typeface="Calibri"/>
              <a:buChar char="●"/>
            </a:pPr>
            <a:r>
              <a:rPr lang="en-US" sz="1350" b="0" i="0" u="none" strike="noStrike" cap="none">
                <a:solidFill>
                  <a:srgbClr val="13233F"/>
                </a:solidFill>
                <a:latin typeface="Calibri"/>
                <a:ea typeface="Calibri"/>
                <a:cs typeface="Calibri"/>
                <a:sym typeface="Calibri"/>
              </a:rPr>
              <a:t>Want to explore EPCOT earlier in the day? That's when a park ticket comes in.</a:t>
            </a:r>
            <a:endParaRPr sz="135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Shape 632"/>
        <p:cNvGrpSpPr/>
        <p:nvPr/>
      </p:nvGrpSpPr>
      <p:grpSpPr>
        <a:xfrm>
          <a:off x="0" y="0"/>
          <a:ext cx="0" cy="0"/>
          <a:chOff x="0" y="0"/>
          <a:chExt cx="0" cy="0"/>
        </a:xfrm>
      </p:grpSpPr>
      <p:cxnSp>
        <p:nvCxnSpPr>
          <p:cNvPr id="633" name="Google Shape;633;p11"/>
          <p:cNvCxnSpPr/>
          <p:nvPr/>
        </p:nvCxnSpPr>
        <p:spPr>
          <a:xfrm>
            <a:off x="11629339"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634" name="Google Shape;634;p11"/>
          <p:cNvSpPr/>
          <p:nvPr/>
        </p:nvSpPr>
        <p:spPr>
          <a:xfrm>
            <a:off x="1200150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35" name="Google Shape;635;p11"/>
          <p:cNvCxnSpPr/>
          <p:nvPr/>
        </p:nvCxnSpPr>
        <p:spPr>
          <a:xfrm>
            <a:off x="11608758"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636" name="Google Shape;636;p11"/>
          <p:cNvSpPr/>
          <p:nvPr/>
        </p:nvSpPr>
        <p:spPr>
          <a:xfrm>
            <a:off x="11927996"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37" name="Google Shape;637;p11"/>
          <p:cNvCxnSpPr/>
          <p:nvPr/>
        </p:nvCxnSpPr>
        <p:spPr>
          <a:xfrm>
            <a:off x="1155253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638" name="Google Shape;638;p11"/>
          <p:cNvSpPr/>
          <p:nvPr/>
        </p:nvSpPr>
        <p:spPr>
          <a:xfrm>
            <a:off x="1172718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39" name="Google Shape;639;p11"/>
          <p:cNvCxnSpPr/>
          <p:nvPr/>
        </p:nvCxnSpPr>
        <p:spPr>
          <a:xfrm>
            <a:off x="11475720" y="885139"/>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640" name="Google Shape;640;p11"/>
          <p:cNvSpPr/>
          <p:nvPr/>
        </p:nvSpPr>
        <p:spPr>
          <a:xfrm>
            <a:off x="11452860" y="12573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41" name="Google Shape;641;p11"/>
          <p:cNvCxnSpPr/>
          <p:nvPr/>
        </p:nvCxnSpPr>
        <p:spPr>
          <a:xfrm flipH="1">
            <a:off x="11201400" y="864558"/>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642" name="Google Shape;642;p11"/>
          <p:cNvSpPr/>
          <p:nvPr/>
        </p:nvSpPr>
        <p:spPr>
          <a:xfrm>
            <a:off x="11178540" y="1183796"/>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43" name="Google Shape;643;p11"/>
          <p:cNvCxnSpPr/>
          <p:nvPr/>
        </p:nvCxnSpPr>
        <p:spPr>
          <a:xfrm flipH="1">
            <a:off x="11000584" y="80833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644" name="Google Shape;644;p11"/>
          <p:cNvSpPr/>
          <p:nvPr/>
        </p:nvSpPr>
        <p:spPr>
          <a:xfrm>
            <a:off x="10977724" y="98298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45" name="Google Shape;645;p11"/>
          <p:cNvCxnSpPr/>
          <p:nvPr/>
        </p:nvCxnSpPr>
        <p:spPr>
          <a:xfrm rot="10800000">
            <a:off x="10927080" y="731520"/>
            <a:ext cx="395021" cy="0"/>
          </a:xfrm>
          <a:prstGeom prst="straightConnector1">
            <a:avLst/>
          </a:prstGeom>
          <a:noFill/>
          <a:ln w="12700" cap="flat" cmpd="sng">
            <a:solidFill>
              <a:srgbClr val="F4B740">
                <a:alpha val="74902"/>
              </a:srgbClr>
            </a:solidFill>
            <a:prstDash val="solid"/>
            <a:round/>
            <a:headEnd type="none" w="sm" len="sm"/>
            <a:tailEnd type="none" w="sm" len="sm"/>
          </a:ln>
        </p:spPr>
      </p:cxnSp>
      <p:sp>
        <p:nvSpPr>
          <p:cNvPr id="646" name="Google Shape;646;p11"/>
          <p:cNvSpPr/>
          <p:nvPr/>
        </p:nvSpPr>
        <p:spPr>
          <a:xfrm>
            <a:off x="10904220" y="70866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47" name="Google Shape;647;p11"/>
          <p:cNvCxnSpPr/>
          <p:nvPr/>
        </p:nvCxnSpPr>
        <p:spPr>
          <a:xfrm rot="10800000">
            <a:off x="11000584"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648" name="Google Shape;648;p11"/>
          <p:cNvSpPr/>
          <p:nvPr/>
        </p:nvSpPr>
        <p:spPr>
          <a:xfrm>
            <a:off x="10977724"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49" name="Google Shape;649;p11"/>
          <p:cNvCxnSpPr/>
          <p:nvPr/>
        </p:nvCxnSpPr>
        <p:spPr>
          <a:xfrm rot="10800000">
            <a:off x="1120140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650" name="Google Shape;650;p11"/>
          <p:cNvSpPr/>
          <p:nvPr/>
        </p:nvSpPr>
        <p:spPr>
          <a:xfrm>
            <a:off x="1117854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51" name="Google Shape;651;p11"/>
          <p:cNvCxnSpPr/>
          <p:nvPr/>
        </p:nvCxnSpPr>
        <p:spPr>
          <a:xfrm rot="10800000">
            <a:off x="11475720" y="182880"/>
            <a:ext cx="0" cy="395021"/>
          </a:xfrm>
          <a:prstGeom prst="straightConnector1">
            <a:avLst/>
          </a:prstGeom>
          <a:noFill/>
          <a:ln w="12700" cap="flat" cmpd="sng">
            <a:solidFill>
              <a:srgbClr val="F4B740">
                <a:alpha val="74902"/>
              </a:srgbClr>
            </a:solidFill>
            <a:prstDash val="solid"/>
            <a:round/>
            <a:headEnd type="none" w="sm" len="sm"/>
            <a:tailEnd type="none" w="sm" len="sm"/>
          </a:ln>
        </p:spPr>
      </p:cxnSp>
      <p:sp>
        <p:nvSpPr>
          <p:cNvPr id="652" name="Google Shape;652;p11"/>
          <p:cNvSpPr/>
          <p:nvPr/>
        </p:nvSpPr>
        <p:spPr>
          <a:xfrm>
            <a:off x="11452860" y="16002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53" name="Google Shape;653;p11"/>
          <p:cNvCxnSpPr/>
          <p:nvPr/>
        </p:nvCxnSpPr>
        <p:spPr>
          <a:xfrm rot="10800000" flipH="1">
            <a:off x="11552530" y="256384"/>
            <a:ext cx="197510" cy="342098"/>
          </a:xfrm>
          <a:prstGeom prst="straightConnector1">
            <a:avLst/>
          </a:prstGeom>
          <a:noFill/>
          <a:ln w="12700" cap="flat" cmpd="sng">
            <a:solidFill>
              <a:srgbClr val="F4B740">
                <a:alpha val="74902"/>
              </a:srgbClr>
            </a:solidFill>
            <a:prstDash val="solid"/>
            <a:round/>
            <a:headEnd type="none" w="sm" len="sm"/>
            <a:tailEnd type="none" w="sm" len="sm"/>
          </a:ln>
        </p:spPr>
      </p:cxnSp>
      <p:sp>
        <p:nvSpPr>
          <p:cNvPr id="654" name="Google Shape;654;p11"/>
          <p:cNvSpPr/>
          <p:nvPr/>
        </p:nvSpPr>
        <p:spPr>
          <a:xfrm>
            <a:off x="11727180" y="233524"/>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55" name="Google Shape;655;p11"/>
          <p:cNvCxnSpPr/>
          <p:nvPr/>
        </p:nvCxnSpPr>
        <p:spPr>
          <a:xfrm rot="10800000" flipH="1">
            <a:off x="11608758" y="457200"/>
            <a:ext cx="342098" cy="197510"/>
          </a:xfrm>
          <a:prstGeom prst="straightConnector1">
            <a:avLst/>
          </a:prstGeom>
          <a:noFill/>
          <a:ln w="12700" cap="flat" cmpd="sng">
            <a:solidFill>
              <a:srgbClr val="F4B740">
                <a:alpha val="74902"/>
              </a:srgbClr>
            </a:solidFill>
            <a:prstDash val="solid"/>
            <a:round/>
            <a:headEnd type="none" w="sm" len="sm"/>
            <a:tailEnd type="none" w="sm" len="sm"/>
          </a:ln>
        </p:spPr>
      </p:cxnSp>
      <p:sp>
        <p:nvSpPr>
          <p:cNvPr id="656" name="Google Shape;656;p11"/>
          <p:cNvSpPr/>
          <p:nvPr/>
        </p:nvSpPr>
        <p:spPr>
          <a:xfrm>
            <a:off x="11927996" y="43434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1"/>
          <p:cNvSpPr/>
          <p:nvPr/>
        </p:nvSpPr>
        <p:spPr>
          <a:xfrm>
            <a:off x="502920" y="6126480"/>
            <a:ext cx="128016" cy="128016"/>
          </a:xfrm>
          <a:prstGeom prst="star4">
            <a:avLst>
              <a:gd name="adj" fmla="val 12500"/>
            </a:avLst>
          </a:prstGeom>
          <a:solidFill>
            <a:srgbClr val="C83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1"/>
          <p:cNvSpPr/>
          <p:nvPr/>
        </p:nvSpPr>
        <p:spPr>
          <a:xfrm>
            <a:off x="640080" y="45720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332F"/>
              </a:buClr>
              <a:buSzPts val="1300"/>
              <a:buFont typeface="Calibri"/>
              <a:buNone/>
            </a:pPr>
            <a:r>
              <a:rPr lang="en-US" sz="1300" b="1" i="0" u="none" strike="noStrike" cap="none">
                <a:solidFill>
                  <a:srgbClr val="C8332F"/>
                </a:solidFill>
                <a:latin typeface="Calibri"/>
                <a:ea typeface="Calibri"/>
                <a:cs typeface="Calibri"/>
                <a:sym typeface="Calibri"/>
              </a:rPr>
              <a:t>IF YOU WANT PARK TIME</a:t>
            </a:r>
            <a:endParaRPr sz="1300" b="0" i="0" u="none" strike="noStrike" cap="none">
              <a:solidFill>
                <a:schemeClr val="dk1"/>
              </a:solidFill>
              <a:latin typeface="Calibri"/>
              <a:ea typeface="Calibri"/>
              <a:cs typeface="Calibri"/>
              <a:sym typeface="Calibri"/>
            </a:endParaRPr>
          </a:p>
        </p:txBody>
      </p:sp>
      <p:sp>
        <p:nvSpPr>
          <p:cNvPr id="659" name="Google Shape;659;p11"/>
          <p:cNvSpPr/>
          <p:nvPr/>
        </p:nvSpPr>
        <p:spPr>
          <a:xfrm>
            <a:off x="640080" y="777240"/>
            <a:ext cx="10881360" cy="8686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3000"/>
              <a:buFont typeface="Century Schoolbook"/>
              <a:buNone/>
            </a:pPr>
            <a:r>
              <a:rPr lang="en-US" sz="3000" b="1" i="0" u="none" strike="noStrike" cap="none">
                <a:solidFill>
                  <a:srgbClr val="12224F"/>
                </a:solidFill>
                <a:latin typeface="Century Schoolbook"/>
                <a:ea typeface="Century Schoolbook"/>
                <a:cs typeface="Century Schoolbook"/>
                <a:sym typeface="Century Schoolbook"/>
              </a:rPr>
              <a:t>How to buy convention-rate tickets</a:t>
            </a:r>
            <a:endParaRPr sz="3000" b="0" i="0" u="none" strike="noStrike" cap="none">
              <a:solidFill>
                <a:schemeClr val="dk1"/>
              </a:solidFill>
              <a:latin typeface="Calibri"/>
              <a:ea typeface="Calibri"/>
              <a:cs typeface="Calibri"/>
              <a:sym typeface="Calibri"/>
            </a:endParaRPr>
          </a:p>
        </p:txBody>
      </p:sp>
      <p:sp>
        <p:nvSpPr>
          <p:cNvPr id="660" name="Google Shape;660;p11"/>
          <p:cNvSpPr/>
          <p:nvPr/>
        </p:nvSpPr>
        <p:spPr>
          <a:xfrm>
            <a:off x="640080" y="2011680"/>
            <a:ext cx="6766560" cy="1234440"/>
          </a:xfrm>
          <a:prstGeom prst="roundRect">
            <a:avLst>
              <a:gd name="adj" fmla="val 8889"/>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1"/>
          <p:cNvSpPr/>
          <p:nvPr/>
        </p:nvSpPr>
        <p:spPr>
          <a:xfrm>
            <a:off x="868680" y="2304288"/>
            <a:ext cx="658368" cy="658368"/>
          </a:xfrm>
          <a:prstGeom prst="ellipse">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1"/>
          <p:cNvSpPr/>
          <p:nvPr/>
        </p:nvSpPr>
        <p:spPr>
          <a:xfrm>
            <a:off x="868680" y="2304288"/>
            <a:ext cx="658368" cy="65836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2200"/>
              <a:buFont typeface="Century Schoolbook"/>
              <a:buNone/>
            </a:pPr>
            <a:r>
              <a:rPr lang="en-US" sz="2200" b="1" i="0" u="none" strike="noStrike" cap="none">
                <a:solidFill>
                  <a:srgbClr val="F4B740"/>
                </a:solidFill>
                <a:latin typeface="Century Schoolbook"/>
                <a:ea typeface="Century Schoolbook"/>
                <a:cs typeface="Century Schoolbook"/>
                <a:sym typeface="Century Schoolbook"/>
              </a:rPr>
              <a:t>1</a:t>
            </a:r>
            <a:endParaRPr sz="2200" b="0" i="0" u="none" strike="noStrike" cap="none">
              <a:solidFill>
                <a:schemeClr val="dk1"/>
              </a:solidFill>
              <a:latin typeface="Calibri"/>
              <a:ea typeface="Calibri"/>
              <a:cs typeface="Calibri"/>
              <a:sym typeface="Calibri"/>
            </a:endParaRPr>
          </a:p>
        </p:txBody>
      </p:sp>
      <p:sp>
        <p:nvSpPr>
          <p:cNvPr id="663" name="Google Shape;663;p11"/>
          <p:cNvSpPr/>
          <p:nvPr/>
        </p:nvSpPr>
        <p:spPr>
          <a:xfrm>
            <a:off x="1737360" y="2157984"/>
            <a:ext cx="5486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Open your reservation</a:t>
            </a:r>
            <a:endParaRPr sz="1600" b="0" i="0" u="none" strike="noStrike" cap="none">
              <a:solidFill>
                <a:schemeClr val="dk1"/>
              </a:solidFill>
              <a:latin typeface="Calibri"/>
              <a:ea typeface="Calibri"/>
              <a:cs typeface="Calibri"/>
              <a:sym typeface="Calibri"/>
            </a:endParaRPr>
          </a:p>
        </p:txBody>
      </p:sp>
      <p:sp>
        <p:nvSpPr>
          <p:cNvPr id="664" name="Google Shape;664;p11"/>
          <p:cNvSpPr/>
          <p:nvPr/>
        </p:nvSpPr>
        <p:spPr>
          <a:xfrm>
            <a:off x="1737360" y="2523744"/>
            <a:ext cx="5486400" cy="658368"/>
          </a:xfrm>
          <a:prstGeom prst="rect">
            <a:avLst/>
          </a:prstGeom>
          <a:noFill/>
          <a:ln>
            <a:noFill/>
          </a:ln>
        </p:spPr>
        <p:txBody>
          <a:bodyPr spcFirstLastPara="1" wrap="square" lIns="91425" tIns="45700" rIns="91425" bIns="45700" anchor="ctr" anchorCtr="0">
            <a:noAutofit/>
          </a:bodyPr>
          <a:lstStyle/>
          <a:p>
            <a:pPr marL="0" marR="0" lvl="0" indent="0" algn="l" rtl="0">
              <a:lnSpc>
                <a:spcPct val="105000"/>
              </a:lnSpc>
              <a:spcBef>
                <a:spcPts val="0"/>
              </a:spcBef>
              <a:spcAft>
                <a:spcPts val="0"/>
              </a:spcAft>
              <a:buClr>
                <a:srgbClr val="44506B"/>
              </a:buClr>
              <a:buSzPts val="1250"/>
              <a:buFont typeface="Calibri"/>
              <a:buNone/>
            </a:pPr>
            <a:r>
              <a:rPr lang="en-US" sz="1250" b="0" i="0" u="none" strike="noStrike" cap="none">
                <a:solidFill>
                  <a:srgbClr val="44506B"/>
                </a:solidFill>
                <a:latin typeface="Calibri"/>
                <a:ea typeface="Calibri"/>
                <a:cs typeface="Calibri"/>
                <a:sym typeface="Calibri"/>
              </a:rPr>
              <a:t>In My Disney Experience (or your emailed confirmation), go to your Beach Club room reservation and choose Manage Reservation.</a:t>
            </a:r>
            <a:endParaRPr sz="1250" b="0" i="0" u="none" strike="noStrike" cap="none">
              <a:solidFill>
                <a:schemeClr val="dk1"/>
              </a:solidFill>
              <a:latin typeface="Calibri"/>
              <a:ea typeface="Calibri"/>
              <a:cs typeface="Calibri"/>
              <a:sym typeface="Calibri"/>
            </a:endParaRPr>
          </a:p>
        </p:txBody>
      </p:sp>
      <p:sp>
        <p:nvSpPr>
          <p:cNvPr id="665" name="Google Shape;665;p11"/>
          <p:cNvSpPr/>
          <p:nvPr/>
        </p:nvSpPr>
        <p:spPr>
          <a:xfrm>
            <a:off x="640080" y="3383280"/>
            <a:ext cx="6766560" cy="1234440"/>
          </a:xfrm>
          <a:prstGeom prst="roundRect">
            <a:avLst>
              <a:gd name="adj" fmla="val 8889"/>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1"/>
          <p:cNvSpPr/>
          <p:nvPr/>
        </p:nvSpPr>
        <p:spPr>
          <a:xfrm>
            <a:off x="868680" y="3675888"/>
            <a:ext cx="658368" cy="658368"/>
          </a:xfrm>
          <a:prstGeom prst="ellipse">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1"/>
          <p:cNvSpPr/>
          <p:nvPr/>
        </p:nvSpPr>
        <p:spPr>
          <a:xfrm>
            <a:off x="868680" y="3675888"/>
            <a:ext cx="658368" cy="65836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2200"/>
              <a:buFont typeface="Century Schoolbook"/>
              <a:buNone/>
            </a:pPr>
            <a:r>
              <a:rPr lang="en-US" sz="2200" b="1" i="0" u="none" strike="noStrike" cap="none">
                <a:solidFill>
                  <a:srgbClr val="F4B740"/>
                </a:solidFill>
                <a:latin typeface="Century Schoolbook"/>
                <a:ea typeface="Century Schoolbook"/>
                <a:cs typeface="Century Schoolbook"/>
                <a:sym typeface="Century Schoolbook"/>
              </a:rPr>
              <a:t>2</a:t>
            </a:r>
            <a:endParaRPr sz="2200" b="0" i="0" u="none" strike="noStrike" cap="none">
              <a:solidFill>
                <a:schemeClr val="dk1"/>
              </a:solidFill>
              <a:latin typeface="Calibri"/>
              <a:ea typeface="Calibri"/>
              <a:cs typeface="Calibri"/>
              <a:sym typeface="Calibri"/>
            </a:endParaRPr>
          </a:p>
        </p:txBody>
      </p:sp>
      <p:sp>
        <p:nvSpPr>
          <p:cNvPr id="668" name="Google Shape;668;p11"/>
          <p:cNvSpPr/>
          <p:nvPr/>
        </p:nvSpPr>
        <p:spPr>
          <a:xfrm>
            <a:off x="1737360" y="3529584"/>
            <a:ext cx="5486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Scroll to the bottom</a:t>
            </a:r>
            <a:endParaRPr sz="1600" b="0" i="0" u="none" strike="noStrike" cap="none">
              <a:solidFill>
                <a:schemeClr val="dk1"/>
              </a:solidFill>
              <a:latin typeface="Calibri"/>
              <a:ea typeface="Calibri"/>
              <a:cs typeface="Calibri"/>
              <a:sym typeface="Calibri"/>
            </a:endParaRPr>
          </a:p>
        </p:txBody>
      </p:sp>
      <p:sp>
        <p:nvSpPr>
          <p:cNvPr id="669" name="Google Shape;669;p11"/>
          <p:cNvSpPr/>
          <p:nvPr/>
        </p:nvSpPr>
        <p:spPr>
          <a:xfrm>
            <a:off x="1737360" y="3895344"/>
            <a:ext cx="5486400" cy="658368"/>
          </a:xfrm>
          <a:prstGeom prst="rect">
            <a:avLst/>
          </a:prstGeom>
          <a:noFill/>
          <a:ln>
            <a:noFill/>
          </a:ln>
        </p:spPr>
        <p:txBody>
          <a:bodyPr spcFirstLastPara="1" wrap="square" lIns="91425" tIns="45700" rIns="91425" bIns="45700" anchor="ctr" anchorCtr="0">
            <a:noAutofit/>
          </a:bodyPr>
          <a:lstStyle/>
          <a:p>
            <a:pPr marL="0" marR="0" lvl="0" indent="0" algn="l" rtl="0">
              <a:lnSpc>
                <a:spcPct val="105000"/>
              </a:lnSpc>
              <a:spcBef>
                <a:spcPts val="0"/>
              </a:spcBef>
              <a:spcAft>
                <a:spcPts val="0"/>
              </a:spcAft>
              <a:buClr>
                <a:srgbClr val="44506B"/>
              </a:buClr>
              <a:buSzPts val="1250"/>
              <a:buFont typeface="Calibri"/>
              <a:buNone/>
            </a:pPr>
            <a:r>
              <a:rPr lang="en-US" sz="1250" b="0" i="0" u="none" strike="noStrike" cap="none">
                <a:solidFill>
                  <a:srgbClr val="44506B"/>
                </a:solidFill>
                <a:latin typeface="Calibri"/>
                <a:ea typeface="Calibri"/>
                <a:cs typeface="Calibri"/>
                <a:sym typeface="Calibri"/>
              </a:rPr>
              <a:t>Look for the Special Meeting / Convention Tickets button at the bottom of the reservation page.</a:t>
            </a:r>
            <a:endParaRPr sz="1250" b="0" i="0" u="none" strike="noStrike" cap="none">
              <a:solidFill>
                <a:schemeClr val="dk1"/>
              </a:solidFill>
              <a:latin typeface="Calibri"/>
              <a:ea typeface="Calibri"/>
              <a:cs typeface="Calibri"/>
              <a:sym typeface="Calibri"/>
            </a:endParaRPr>
          </a:p>
        </p:txBody>
      </p:sp>
      <p:sp>
        <p:nvSpPr>
          <p:cNvPr id="670" name="Google Shape;670;p11"/>
          <p:cNvSpPr/>
          <p:nvPr/>
        </p:nvSpPr>
        <p:spPr>
          <a:xfrm>
            <a:off x="640080" y="4754880"/>
            <a:ext cx="6766560" cy="1234440"/>
          </a:xfrm>
          <a:prstGeom prst="roundRect">
            <a:avLst>
              <a:gd name="adj" fmla="val 8889"/>
            </a:avLst>
          </a:prstGeom>
          <a:solidFill>
            <a:srgbClr val="FFFFF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1"/>
          <p:cNvSpPr/>
          <p:nvPr/>
        </p:nvSpPr>
        <p:spPr>
          <a:xfrm>
            <a:off x="868680" y="5047488"/>
            <a:ext cx="658368" cy="658368"/>
          </a:xfrm>
          <a:prstGeom prst="ellipse">
            <a:avLst/>
          </a:prstGeom>
          <a:solidFill>
            <a:srgbClr val="122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1"/>
          <p:cNvSpPr/>
          <p:nvPr/>
        </p:nvSpPr>
        <p:spPr>
          <a:xfrm>
            <a:off x="868680" y="5047488"/>
            <a:ext cx="658368" cy="65836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4B740"/>
              </a:buClr>
              <a:buSzPts val="2200"/>
              <a:buFont typeface="Century Schoolbook"/>
              <a:buNone/>
            </a:pPr>
            <a:r>
              <a:rPr lang="en-US" sz="2200" b="1" i="0" u="none" strike="noStrike" cap="none">
                <a:solidFill>
                  <a:srgbClr val="F4B740"/>
                </a:solidFill>
                <a:latin typeface="Century Schoolbook"/>
                <a:ea typeface="Century Schoolbook"/>
                <a:cs typeface="Century Schoolbook"/>
                <a:sym typeface="Century Schoolbook"/>
              </a:rPr>
              <a:t>3</a:t>
            </a:r>
            <a:endParaRPr sz="2200" b="0" i="0" u="none" strike="noStrike" cap="none">
              <a:solidFill>
                <a:schemeClr val="dk1"/>
              </a:solidFill>
              <a:latin typeface="Calibri"/>
              <a:ea typeface="Calibri"/>
              <a:cs typeface="Calibri"/>
              <a:sym typeface="Calibri"/>
            </a:endParaRPr>
          </a:p>
        </p:txBody>
      </p:sp>
      <p:sp>
        <p:nvSpPr>
          <p:cNvPr id="673" name="Google Shape;673;p11"/>
          <p:cNvSpPr/>
          <p:nvPr/>
        </p:nvSpPr>
        <p:spPr>
          <a:xfrm>
            <a:off x="1737360" y="4901184"/>
            <a:ext cx="5486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2224F"/>
              </a:buClr>
              <a:buSzPts val="1600"/>
              <a:buFont typeface="Century Schoolbook"/>
              <a:buNone/>
            </a:pPr>
            <a:r>
              <a:rPr lang="en-US" sz="1600" b="1" i="0" u="none" strike="noStrike" cap="none">
                <a:solidFill>
                  <a:srgbClr val="12224F"/>
                </a:solidFill>
                <a:latin typeface="Century Schoolbook"/>
                <a:ea typeface="Century Schoolbook"/>
                <a:cs typeface="Century Schoolbook"/>
                <a:sym typeface="Century Schoolbook"/>
              </a:rPr>
              <a:t>Pick your ticket</a:t>
            </a:r>
            <a:endParaRPr sz="1600" b="0" i="0" u="none" strike="noStrike" cap="none">
              <a:solidFill>
                <a:schemeClr val="dk1"/>
              </a:solidFill>
              <a:latin typeface="Calibri"/>
              <a:ea typeface="Calibri"/>
              <a:cs typeface="Calibri"/>
              <a:sym typeface="Calibri"/>
            </a:endParaRPr>
          </a:p>
        </p:txBody>
      </p:sp>
      <p:sp>
        <p:nvSpPr>
          <p:cNvPr id="674" name="Google Shape;674;p11"/>
          <p:cNvSpPr/>
          <p:nvPr/>
        </p:nvSpPr>
        <p:spPr>
          <a:xfrm>
            <a:off x="1737360" y="5266944"/>
            <a:ext cx="5486400" cy="658368"/>
          </a:xfrm>
          <a:prstGeom prst="rect">
            <a:avLst/>
          </a:prstGeom>
          <a:noFill/>
          <a:ln>
            <a:noFill/>
          </a:ln>
        </p:spPr>
        <p:txBody>
          <a:bodyPr spcFirstLastPara="1" wrap="square" lIns="91425" tIns="45700" rIns="91425" bIns="45700" anchor="ctr" anchorCtr="0">
            <a:noAutofit/>
          </a:bodyPr>
          <a:lstStyle/>
          <a:p>
            <a:pPr marL="0" marR="0" lvl="0" indent="0" algn="l" rtl="0">
              <a:lnSpc>
                <a:spcPct val="105000"/>
              </a:lnSpc>
              <a:spcBef>
                <a:spcPts val="0"/>
              </a:spcBef>
              <a:spcAft>
                <a:spcPts val="0"/>
              </a:spcAft>
              <a:buClr>
                <a:srgbClr val="44506B"/>
              </a:buClr>
              <a:buSzPts val="1250"/>
              <a:buFont typeface="Calibri"/>
              <a:buNone/>
            </a:pPr>
            <a:r>
              <a:rPr lang="en-US" sz="1250" b="0" i="0" u="none" strike="noStrike" cap="none">
                <a:solidFill>
                  <a:srgbClr val="44506B"/>
                </a:solidFill>
                <a:latin typeface="Calibri"/>
                <a:ea typeface="Calibri"/>
                <a:cs typeface="Calibri"/>
                <a:sym typeface="Calibri"/>
              </a:rPr>
              <a:t>Choose the days and parks you want. Convention attendees get access to discounted, flexible after-hours options.</a:t>
            </a:r>
            <a:endParaRPr sz="1250" b="0" i="0" u="none" strike="noStrike" cap="none">
              <a:solidFill>
                <a:schemeClr val="dk1"/>
              </a:solidFill>
              <a:latin typeface="Calibri"/>
              <a:ea typeface="Calibri"/>
              <a:cs typeface="Calibri"/>
              <a:sym typeface="Calibri"/>
            </a:endParaRPr>
          </a:p>
        </p:txBody>
      </p:sp>
      <p:sp>
        <p:nvSpPr>
          <p:cNvPr id="675" name="Google Shape;675;p11"/>
          <p:cNvSpPr/>
          <p:nvPr/>
        </p:nvSpPr>
        <p:spPr>
          <a:xfrm>
            <a:off x="7635240" y="2011680"/>
            <a:ext cx="3886200" cy="3977640"/>
          </a:xfrm>
          <a:prstGeom prst="roundRect">
            <a:avLst>
              <a:gd name="adj" fmla="val 2824"/>
            </a:avLst>
          </a:prstGeom>
          <a:solidFill>
            <a:srgbClr val="12224F"/>
          </a:solidFill>
          <a:ln w="12700" cap="flat" cmpd="sng">
            <a:solidFill>
              <a:srgbClr val="E7DFC9"/>
            </a:solidFill>
            <a:prstDash val="solid"/>
            <a:round/>
            <a:headEnd type="none" w="sm" len="sm"/>
            <a:tailEnd type="none" w="sm" len="sm"/>
          </a:ln>
          <a:effectLst>
            <a:outerShdw blurRad="76200" dist="25400" dir="5400000" algn="bl" rotWithShape="0">
              <a:srgbClr val="BBBBBB">
                <a:alpha val="3490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1"/>
          <p:cNvSpPr/>
          <p:nvPr/>
        </p:nvSpPr>
        <p:spPr>
          <a:xfrm>
            <a:off x="7909560" y="2286000"/>
            <a:ext cx="338328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4B740"/>
              </a:buClr>
              <a:buSzPts val="1800"/>
              <a:buFont typeface="Century Schoolbook"/>
              <a:buNone/>
            </a:pPr>
            <a:r>
              <a:rPr lang="en-US" sz="1800" b="1" i="0" u="none" strike="noStrike" cap="none">
                <a:solidFill>
                  <a:srgbClr val="F4B740"/>
                </a:solidFill>
                <a:latin typeface="Century Schoolbook"/>
                <a:ea typeface="Century Schoolbook"/>
                <a:cs typeface="Century Schoolbook"/>
                <a:sym typeface="Century Schoolbook"/>
              </a:rPr>
              <a:t>Prefer a link?</a:t>
            </a:r>
            <a:endParaRPr sz="1800" b="0" i="0" u="none" strike="noStrike" cap="none">
              <a:solidFill>
                <a:schemeClr val="dk1"/>
              </a:solidFill>
              <a:latin typeface="Calibri"/>
              <a:ea typeface="Calibri"/>
              <a:cs typeface="Calibri"/>
              <a:sym typeface="Calibri"/>
            </a:endParaRPr>
          </a:p>
        </p:txBody>
      </p:sp>
      <p:sp>
        <p:nvSpPr>
          <p:cNvPr id="677" name="Google Shape;677;p11"/>
          <p:cNvSpPr/>
          <p:nvPr/>
        </p:nvSpPr>
        <p:spPr>
          <a:xfrm>
            <a:off x="7909560" y="2743200"/>
            <a:ext cx="3383280" cy="100584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EAF0FF"/>
              </a:buClr>
              <a:buSzPts val="1400"/>
              <a:buFont typeface="Calibri"/>
              <a:buNone/>
            </a:pPr>
            <a:r>
              <a:rPr lang="en-US" sz="1400" b="0" i="0" u="none" strike="noStrike" cap="none">
                <a:solidFill>
                  <a:srgbClr val="EAF0FF"/>
                </a:solidFill>
                <a:latin typeface="Calibri"/>
                <a:ea typeface="Calibri"/>
                <a:cs typeface="Calibri"/>
                <a:sym typeface="Calibri"/>
              </a:rPr>
              <a:t>You can also buy convention-rate tickets directly through the APA event ticket page:</a:t>
            </a:r>
            <a:endParaRPr sz="1400" b="0" i="0" u="none" strike="noStrike" cap="none">
              <a:solidFill>
                <a:schemeClr val="dk1"/>
              </a:solidFill>
              <a:latin typeface="Calibri"/>
              <a:ea typeface="Calibri"/>
              <a:cs typeface="Calibri"/>
              <a:sym typeface="Calibri"/>
            </a:endParaRPr>
          </a:p>
        </p:txBody>
      </p:sp>
      <p:sp>
        <p:nvSpPr>
          <p:cNvPr id="678" name="Google Shape;678;p11"/>
          <p:cNvSpPr/>
          <p:nvPr/>
        </p:nvSpPr>
        <p:spPr>
          <a:xfrm>
            <a:off x="7909560" y="3794760"/>
            <a:ext cx="3383280" cy="8229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i="0" u="none" strike="noStrike" cap="none">
                <a:solidFill>
                  <a:srgbClr val="FFFFFF"/>
                </a:solidFill>
                <a:latin typeface="Calibri"/>
                <a:ea typeface="Calibri"/>
                <a:cs typeface="Calibri"/>
                <a:sym typeface="Calibri"/>
              </a:rPr>
              <a:t>disneyevent.com/</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FFFFFF"/>
              </a:buClr>
              <a:buSzPts val="1400"/>
              <a:buFont typeface="Calibri"/>
              <a:buNone/>
            </a:pPr>
            <a:r>
              <a:rPr lang="en-US" sz="1400" b="1" i="0" u="none" strike="noStrike" cap="none">
                <a:solidFill>
                  <a:srgbClr val="FFFFFF"/>
                </a:solidFill>
                <a:latin typeface="Calibri"/>
                <a:ea typeface="Calibri"/>
                <a:cs typeface="Calibri"/>
                <a:sym typeface="Calibri"/>
              </a:rPr>
              <a:t>ccnc78thamac2026</a:t>
            </a:r>
            <a:endParaRPr sz="1400" b="0" i="0" u="none" strike="noStrike" cap="none">
              <a:solidFill>
                <a:schemeClr val="dk1"/>
              </a:solidFill>
              <a:latin typeface="Calibri"/>
              <a:ea typeface="Calibri"/>
              <a:cs typeface="Calibri"/>
              <a:sym typeface="Calibri"/>
            </a:endParaRPr>
          </a:p>
        </p:txBody>
      </p:sp>
      <p:sp>
        <p:nvSpPr>
          <p:cNvPr id="679" name="Google Shape;679;p11"/>
          <p:cNvSpPr/>
          <p:nvPr/>
        </p:nvSpPr>
        <p:spPr>
          <a:xfrm>
            <a:off x="7909560" y="4617720"/>
            <a:ext cx="338328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D8E0F5"/>
              </a:buClr>
              <a:buSzPts val="1250"/>
              <a:buFont typeface="Calibri"/>
              <a:buNone/>
            </a:pPr>
            <a:r>
              <a:rPr lang="en-US" sz="1250" b="0" i="1" u="none" strike="noStrike" cap="none">
                <a:solidFill>
                  <a:srgbClr val="D8E0F5"/>
                </a:solidFill>
                <a:latin typeface="Calibri"/>
                <a:ea typeface="Calibri"/>
                <a:cs typeface="Calibri"/>
                <a:sym typeface="Calibri"/>
              </a:rPr>
              <a:t>Tickets &amp; More  →  Special Event Tickets</a:t>
            </a:r>
            <a:endParaRPr sz="1250" b="0" i="0" u="none" strike="noStrike" cap="none">
              <a:solidFill>
                <a:schemeClr val="dk1"/>
              </a:solidFill>
              <a:latin typeface="Calibri"/>
              <a:ea typeface="Calibri"/>
              <a:cs typeface="Calibri"/>
              <a:sym typeface="Calibri"/>
            </a:endParaRPr>
          </a:p>
        </p:txBody>
      </p:sp>
      <p:cxnSp>
        <p:nvCxnSpPr>
          <p:cNvPr id="680" name="Google Shape;680;p11"/>
          <p:cNvCxnSpPr/>
          <p:nvPr/>
        </p:nvCxnSpPr>
        <p:spPr>
          <a:xfrm>
            <a:off x="11009376" y="5623560"/>
            <a:ext cx="329184" cy="0"/>
          </a:xfrm>
          <a:prstGeom prst="straightConnector1">
            <a:avLst/>
          </a:prstGeom>
          <a:noFill/>
          <a:ln w="15875" cap="flat" cmpd="sng">
            <a:solidFill>
              <a:srgbClr val="F4B740">
                <a:alpha val="80000"/>
              </a:srgbClr>
            </a:solidFill>
            <a:prstDash val="solid"/>
            <a:round/>
            <a:headEnd type="none" w="sm" len="sm"/>
            <a:tailEnd type="none" w="sm" len="sm"/>
          </a:ln>
        </p:spPr>
      </p:cxnSp>
      <p:sp>
        <p:nvSpPr>
          <p:cNvPr id="681" name="Google Shape;681;p11"/>
          <p:cNvSpPr/>
          <p:nvPr/>
        </p:nvSpPr>
        <p:spPr>
          <a:xfrm>
            <a:off x="11315700"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2" name="Google Shape;682;p11"/>
          <p:cNvCxnSpPr/>
          <p:nvPr/>
        </p:nvCxnSpPr>
        <p:spPr>
          <a:xfrm>
            <a:off x="10984927" y="5698806"/>
            <a:ext cx="266315" cy="193490"/>
          </a:xfrm>
          <a:prstGeom prst="straightConnector1">
            <a:avLst/>
          </a:prstGeom>
          <a:noFill/>
          <a:ln w="15875" cap="flat" cmpd="sng">
            <a:solidFill>
              <a:srgbClr val="F4B740">
                <a:alpha val="80000"/>
              </a:srgbClr>
            </a:solidFill>
            <a:prstDash val="solid"/>
            <a:round/>
            <a:headEnd type="none" w="sm" len="sm"/>
            <a:tailEnd type="none" w="sm" len="sm"/>
          </a:ln>
        </p:spPr>
      </p:cxnSp>
      <p:sp>
        <p:nvSpPr>
          <p:cNvPr id="683" name="Google Shape;683;p11"/>
          <p:cNvSpPr/>
          <p:nvPr/>
        </p:nvSpPr>
        <p:spPr>
          <a:xfrm>
            <a:off x="11228383" y="586943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4" name="Google Shape;684;p11"/>
          <p:cNvCxnSpPr/>
          <p:nvPr/>
        </p:nvCxnSpPr>
        <p:spPr>
          <a:xfrm>
            <a:off x="10920919" y="5745310"/>
            <a:ext cx="101723" cy="313073"/>
          </a:xfrm>
          <a:prstGeom prst="straightConnector1">
            <a:avLst/>
          </a:prstGeom>
          <a:noFill/>
          <a:ln w="15875" cap="flat" cmpd="sng">
            <a:solidFill>
              <a:srgbClr val="F4B740">
                <a:alpha val="80000"/>
              </a:srgbClr>
            </a:solidFill>
            <a:prstDash val="solid"/>
            <a:round/>
            <a:headEnd type="none" w="sm" len="sm"/>
            <a:tailEnd type="none" w="sm" len="sm"/>
          </a:ln>
        </p:spPr>
      </p:cxnSp>
      <p:sp>
        <p:nvSpPr>
          <p:cNvPr id="685" name="Google Shape;685;p11"/>
          <p:cNvSpPr/>
          <p:nvPr/>
        </p:nvSpPr>
        <p:spPr>
          <a:xfrm>
            <a:off x="10999783" y="603552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6" name="Google Shape;686;p11"/>
          <p:cNvCxnSpPr/>
          <p:nvPr/>
        </p:nvCxnSpPr>
        <p:spPr>
          <a:xfrm flipH="1">
            <a:off x="10740077" y="5745310"/>
            <a:ext cx="101723" cy="313073"/>
          </a:xfrm>
          <a:prstGeom prst="straightConnector1">
            <a:avLst/>
          </a:prstGeom>
          <a:noFill/>
          <a:ln w="15875" cap="flat" cmpd="sng">
            <a:solidFill>
              <a:srgbClr val="F4B740">
                <a:alpha val="80000"/>
              </a:srgbClr>
            </a:solidFill>
            <a:prstDash val="solid"/>
            <a:round/>
            <a:headEnd type="none" w="sm" len="sm"/>
            <a:tailEnd type="none" w="sm" len="sm"/>
          </a:ln>
        </p:spPr>
      </p:cxnSp>
      <p:sp>
        <p:nvSpPr>
          <p:cNvPr id="687" name="Google Shape;687;p11"/>
          <p:cNvSpPr/>
          <p:nvPr/>
        </p:nvSpPr>
        <p:spPr>
          <a:xfrm>
            <a:off x="10717217" y="6035523"/>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8" name="Google Shape;688;p11"/>
          <p:cNvCxnSpPr/>
          <p:nvPr/>
        </p:nvCxnSpPr>
        <p:spPr>
          <a:xfrm flipH="1">
            <a:off x="10511477" y="5698806"/>
            <a:ext cx="266315" cy="193490"/>
          </a:xfrm>
          <a:prstGeom prst="straightConnector1">
            <a:avLst/>
          </a:prstGeom>
          <a:noFill/>
          <a:ln w="15875" cap="flat" cmpd="sng">
            <a:solidFill>
              <a:srgbClr val="F4B740">
                <a:alpha val="80000"/>
              </a:srgbClr>
            </a:solidFill>
            <a:prstDash val="solid"/>
            <a:round/>
            <a:headEnd type="none" w="sm" len="sm"/>
            <a:tailEnd type="none" w="sm" len="sm"/>
          </a:ln>
        </p:spPr>
      </p:cxnSp>
      <p:sp>
        <p:nvSpPr>
          <p:cNvPr id="689" name="Google Shape;689;p11"/>
          <p:cNvSpPr/>
          <p:nvPr/>
        </p:nvSpPr>
        <p:spPr>
          <a:xfrm>
            <a:off x="10488617" y="586943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0" name="Google Shape;690;p11"/>
          <p:cNvCxnSpPr/>
          <p:nvPr/>
        </p:nvCxnSpPr>
        <p:spPr>
          <a:xfrm rot="10800000">
            <a:off x="10424160" y="5623560"/>
            <a:ext cx="329184" cy="0"/>
          </a:xfrm>
          <a:prstGeom prst="straightConnector1">
            <a:avLst/>
          </a:prstGeom>
          <a:noFill/>
          <a:ln w="15875" cap="flat" cmpd="sng">
            <a:solidFill>
              <a:srgbClr val="F4B740">
                <a:alpha val="80000"/>
              </a:srgbClr>
            </a:solidFill>
            <a:prstDash val="solid"/>
            <a:round/>
            <a:headEnd type="none" w="sm" len="sm"/>
            <a:tailEnd type="none" w="sm" len="sm"/>
          </a:ln>
        </p:spPr>
      </p:cxnSp>
      <p:sp>
        <p:nvSpPr>
          <p:cNvPr id="691" name="Google Shape;691;p11"/>
          <p:cNvSpPr/>
          <p:nvPr/>
        </p:nvSpPr>
        <p:spPr>
          <a:xfrm>
            <a:off x="10401300" y="5600700"/>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2" name="Google Shape;692;p11"/>
          <p:cNvCxnSpPr/>
          <p:nvPr/>
        </p:nvCxnSpPr>
        <p:spPr>
          <a:xfrm rot="10800000">
            <a:off x="10511477" y="5354825"/>
            <a:ext cx="266315" cy="193490"/>
          </a:xfrm>
          <a:prstGeom prst="straightConnector1">
            <a:avLst/>
          </a:prstGeom>
          <a:noFill/>
          <a:ln w="15875" cap="flat" cmpd="sng">
            <a:solidFill>
              <a:srgbClr val="F4B740">
                <a:alpha val="80000"/>
              </a:srgbClr>
            </a:solidFill>
            <a:prstDash val="solid"/>
            <a:round/>
            <a:headEnd type="none" w="sm" len="sm"/>
            <a:tailEnd type="none" w="sm" len="sm"/>
          </a:ln>
        </p:spPr>
      </p:cxnSp>
      <p:sp>
        <p:nvSpPr>
          <p:cNvPr id="693" name="Google Shape;693;p11"/>
          <p:cNvSpPr/>
          <p:nvPr/>
        </p:nvSpPr>
        <p:spPr>
          <a:xfrm>
            <a:off x="10488617" y="533196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4" name="Google Shape;694;p11"/>
          <p:cNvCxnSpPr/>
          <p:nvPr/>
        </p:nvCxnSpPr>
        <p:spPr>
          <a:xfrm rot="10800000">
            <a:off x="10740077" y="5188737"/>
            <a:ext cx="101723" cy="313073"/>
          </a:xfrm>
          <a:prstGeom prst="straightConnector1">
            <a:avLst/>
          </a:prstGeom>
          <a:noFill/>
          <a:ln w="15875" cap="flat" cmpd="sng">
            <a:solidFill>
              <a:srgbClr val="F4B740">
                <a:alpha val="80000"/>
              </a:srgbClr>
            </a:solidFill>
            <a:prstDash val="solid"/>
            <a:round/>
            <a:headEnd type="none" w="sm" len="sm"/>
            <a:tailEnd type="none" w="sm" len="sm"/>
          </a:ln>
        </p:spPr>
      </p:cxnSp>
      <p:sp>
        <p:nvSpPr>
          <p:cNvPr id="695" name="Google Shape;695;p11"/>
          <p:cNvSpPr/>
          <p:nvPr/>
        </p:nvSpPr>
        <p:spPr>
          <a:xfrm>
            <a:off x="10717217" y="516587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6" name="Google Shape;696;p11"/>
          <p:cNvCxnSpPr/>
          <p:nvPr/>
        </p:nvCxnSpPr>
        <p:spPr>
          <a:xfrm rot="10800000" flipH="1">
            <a:off x="10920919" y="5188737"/>
            <a:ext cx="101723" cy="313073"/>
          </a:xfrm>
          <a:prstGeom prst="straightConnector1">
            <a:avLst/>
          </a:prstGeom>
          <a:noFill/>
          <a:ln w="15875" cap="flat" cmpd="sng">
            <a:solidFill>
              <a:srgbClr val="F4B740">
                <a:alpha val="80000"/>
              </a:srgbClr>
            </a:solidFill>
            <a:prstDash val="solid"/>
            <a:round/>
            <a:headEnd type="none" w="sm" len="sm"/>
            <a:tailEnd type="none" w="sm" len="sm"/>
          </a:ln>
        </p:spPr>
      </p:cxnSp>
      <p:sp>
        <p:nvSpPr>
          <p:cNvPr id="697" name="Google Shape;697;p11"/>
          <p:cNvSpPr/>
          <p:nvPr/>
        </p:nvSpPr>
        <p:spPr>
          <a:xfrm>
            <a:off x="10999783" y="5165877"/>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8" name="Google Shape;698;p11"/>
          <p:cNvCxnSpPr/>
          <p:nvPr/>
        </p:nvCxnSpPr>
        <p:spPr>
          <a:xfrm rot="10800000" flipH="1">
            <a:off x="10984927" y="5354825"/>
            <a:ext cx="266315" cy="193490"/>
          </a:xfrm>
          <a:prstGeom prst="straightConnector1">
            <a:avLst/>
          </a:prstGeom>
          <a:noFill/>
          <a:ln w="15875" cap="flat" cmpd="sng">
            <a:solidFill>
              <a:srgbClr val="F4B740">
                <a:alpha val="80000"/>
              </a:srgbClr>
            </a:solidFill>
            <a:prstDash val="solid"/>
            <a:round/>
            <a:headEnd type="none" w="sm" len="sm"/>
            <a:tailEnd type="none" w="sm" len="sm"/>
          </a:ln>
        </p:spPr>
      </p:cxnSp>
      <p:sp>
        <p:nvSpPr>
          <p:cNvPr id="699" name="Google Shape;699;p11"/>
          <p:cNvSpPr/>
          <p:nvPr/>
        </p:nvSpPr>
        <p:spPr>
          <a:xfrm>
            <a:off x="11228383" y="5331965"/>
            <a:ext cx="45720" cy="45720"/>
          </a:xfrm>
          <a:prstGeom prst="ellipse">
            <a:avLst/>
          </a:prstGeom>
          <a:solidFill>
            <a:srgbClr val="F4B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1247</Words>
  <Application>Microsoft Office PowerPoint</Application>
  <PresentationFormat>Widescreen</PresentationFormat>
  <Paragraphs>154</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Century Schoolbook</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Michele Basham</dc:creator>
  <cp:lastModifiedBy>Michele Basham</cp:lastModifiedBy>
  <cp:revision>1</cp:revision>
  <dcterms:modified xsi:type="dcterms:W3CDTF">2026-08-19T19:04:11Z</dcterms:modified>
</cp:coreProperties>
</file>