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sldIdLst>
    <p:sldId id="256" r:id="rId2"/>
    <p:sldId id="257" r:id="rId3"/>
    <p:sldId id="258" r:id="rId4"/>
    <p:sldId id="267" r:id="rId5"/>
    <p:sldId id="268" r:id="rId6"/>
    <p:sldId id="269" r:id="rId7"/>
    <p:sldId id="270" r:id="rId8"/>
    <p:sldId id="271" r:id="rId9"/>
    <p:sldId id="272" r:id="rId10"/>
    <p:sldId id="261" r:id="rId11"/>
    <p:sldId id="262" r:id="rId12"/>
    <p:sldId id="275" r:id="rId13"/>
    <p:sldId id="263" r:id="rId14"/>
    <p:sldId id="273" r:id="rId15"/>
    <p:sldId id="274" r:id="rId16"/>
    <p:sldId id="266" r:id="rId17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7A529CA-19A9-4908-9844-C70FA78CA7D4}">
          <p14:sldIdLst>
            <p14:sldId id="256"/>
            <p14:sldId id="257"/>
            <p14:sldId id="258"/>
            <p14:sldId id="267"/>
            <p14:sldId id="268"/>
            <p14:sldId id="269"/>
            <p14:sldId id="270"/>
            <p14:sldId id="271"/>
            <p14:sldId id="272"/>
            <p14:sldId id="261"/>
            <p14:sldId id="262"/>
            <p14:sldId id="275"/>
            <p14:sldId id="263"/>
            <p14:sldId id="273"/>
            <p14:sldId id="274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42" d="100"/>
          <a:sy n="42" d="100"/>
        </p:scale>
        <p:origin x="78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DCAAE4-A51C-434C-B4C7-16CEA8D3434A}"/>
              </a:ext>
            </a:extLst>
          </p:cNvPr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56" y="26194"/>
            <a:ext cx="1297087" cy="131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55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81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77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DE48FF-8A19-48F4-AD81-D151FB5C7008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0" y="25403"/>
            <a:ext cx="1425109" cy="131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64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0DAF61AA-5A98-4049-A93E-477E5505141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16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06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44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1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74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70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9/27/2021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1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0DAF61AA-5A98-4049-A93E-477E5505141A}" type="datetimeFigureOut">
              <a:rPr lang="en-US" smtClean="0"/>
              <a:pPr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5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zmatsafety.com/" TargetMode="External"/><Relationship Id="rId2" Type="http://schemas.openxmlformats.org/officeDocument/2006/relationships/hyperlink" Target="mailto:rpaquet@hazmatsafety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E0580-5B72-4735-94A5-0355BBB82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423" y="1386654"/>
            <a:ext cx="9085940" cy="14722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400" dirty="0"/>
              <a:t>Working with </a:t>
            </a:r>
            <a:r>
              <a:rPr lang="en-US" sz="7400" dirty="0" err="1"/>
              <a:t>usdot</a:t>
            </a:r>
            <a:endParaRPr lang="en-US" sz="7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1E4C5C-8E53-4B1B-B368-97ED48EBF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8614" y="3101317"/>
            <a:ext cx="9052560" cy="3644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 dirty="0"/>
              <a:t>And how to navigate complex conversations with regulators.</a:t>
            </a:r>
          </a:p>
        </p:txBody>
      </p:sp>
      <p:sp>
        <p:nvSpPr>
          <p:cNvPr id="53" name="Subtitle 2">
            <a:extLst>
              <a:ext uri="{FF2B5EF4-FFF2-40B4-BE49-F238E27FC236}">
                <a16:creationId xmlns:a16="http://schemas.microsoft.com/office/drawing/2014/main" id="{D9EA4129-9FEC-4AB3-88ED-9FF7507284E5}"/>
              </a:ext>
            </a:extLst>
          </p:cNvPr>
          <p:cNvSpPr txBox="1">
            <a:spLocks/>
          </p:cNvSpPr>
          <p:nvPr/>
        </p:nvSpPr>
        <p:spPr>
          <a:xfrm>
            <a:off x="3851009" y="5433147"/>
            <a:ext cx="7891272" cy="10698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900" b="1" dirty="0"/>
              <a:t>Ryan F Paquet, PG</a:t>
            </a:r>
          </a:p>
          <a:p>
            <a:pPr algn="r"/>
            <a:r>
              <a:rPr lang="en-US" sz="1900" dirty="0"/>
              <a:t>Vice President</a:t>
            </a:r>
          </a:p>
          <a:p>
            <a:pPr algn="r"/>
            <a:r>
              <a:rPr lang="en-US" sz="1900" dirty="0"/>
              <a:t>Hazmat Safety Consulting, LLC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3B824EA-ECF8-4EE6-A0C2-7887ED14A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7185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370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B1660-7C15-440C-AFDB-EAAB3072F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47118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how To survive a dot inspection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FF91E-5570-45ED-AC1E-62EE98E57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15" y="1667934"/>
            <a:ext cx="10058400" cy="708702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Acknowledging that they are people</a:t>
            </a:r>
          </a:p>
          <a:p>
            <a:pPr marL="731520" lvl="1" indent="-457200">
              <a:buFont typeface="+mj-lt"/>
              <a:buAutoNum type="alphaLcPeriod"/>
            </a:pPr>
            <a:r>
              <a:rPr lang="en-US" dirty="0"/>
              <a:t>apply the Golden Rule.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03FAAA-B782-47FD-B332-5B1CED350A49}"/>
              </a:ext>
            </a:extLst>
          </p:cNvPr>
          <p:cNvSpPr txBox="1"/>
          <p:nvPr/>
        </p:nvSpPr>
        <p:spPr>
          <a:xfrm>
            <a:off x="1134531" y="2294005"/>
            <a:ext cx="7556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2. They are the front-line worker in this system.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275E40-6BC9-4E34-92C8-A070CE2022D0}"/>
              </a:ext>
            </a:extLst>
          </p:cNvPr>
          <p:cNvSpPr txBox="1"/>
          <p:nvPr/>
        </p:nvSpPr>
        <p:spPr>
          <a:xfrm>
            <a:off x="1782233" y="2694115"/>
            <a:ext cx="99568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 Due Process is built into the system.</a:t>
            </a:r>
          </a:p>
          <a:p>
            <a:pPr marL="731520" lvl="1" indent="-457200">
              <a:buFont typeface="+mj-lt"/>
              <a:buAutoNum type="alphaLcPeriod"/>
            </a:pPr>
            <a:r>
              <a:rPr lang="en-US" dirty="0"/>
              <a:t>The inspection is only the 1</a:t>
            </a:r>
            <a:r>
              <a:rPr lang="en-US" baseline="30000" dirty="0"/>
              <a:t>st</a:t>
            </a:r>
            <a:r>
              <a:rPr lang="en-US" dirty="0"/>
              <a:t> step</a:t>
            </a:r>
          </a:p>
          <a:p>
            <a:pPr marL="731520" lvl="1" indent="-457200">
              <a:buFont typeface="+mj-lt"/>
              <a:buAutoNum type="alphaLcPeriod"/>
            </a:pPr>
            <a:r>
              <a:rPr lang="en-US" dirty="0"/>
              <a:t>The exit briefing is not an admission of guilt. . . Sign it or don’t, it doesn’t matter.</a:t>
            </a:r>
          </a:p>
          <a:p>
            <a:pPr marL="731520" lvl="1" indent="-457200">
              <a:buFont typeface="+mj-lt"/>
              <a:buAutoNum type="alphaLcPeriod"/>
            </a:pPr>
            <a:r>
              <a:rPr lang="en-US" dirty="0"/>
              <a:t>The Exit briefing is reviewed by regional leadership, to determine way forward</a:t>
            </a:r>
          </a:p>
          <a:p>
            <a:pPr marL="1005840" lvl="2" indent="-457200">
              <a:buFont typeface="+mj-lt"/>
              <a:buAutoNum type="arabicPeriod"/>
            </a:pPr>
            <a:r>
              <a:rPr lang="en-US" dirty="0"/>
              <a:t>It could be dropped</a:t>
            </a:r>
          </a:p>
          <a:p>
            <a:pPr marL="1005840" lvl="2" indent="-457200">
              <a:buFont typeface="+mj-lt"/>
              <a:buAutoNum type="arabicPeriod"/>
            </a:pPr>
            <a:r>
              <a:rPr lang="en-US" dirty="0"/>
              <a:t>A ticket could be issued, or</a:t>
            </a:r>
          </a:p>
          <a:p>
            <a:pPr marL="1005840" lvl="2" indent="-457200">
              <a:buFont typeface="+mj-lt"/>
              <a:buAutoNum type="arabicPeriod"/>
            </a:pPr>
            <a:r>
              <a:rPr lang="en-US" dirty="0"/>
              <a:t>Notice of Probably Violation (NOPV)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02E0F2-464A-4390-940D-D9EF6BD564C4}"/>
              </a:ext>
            </a:extLst>
          </p:cNvPr>
          <p:cNvSpPr txBox="1"/>
          <p:nvPr/>
        </p:nvSpPr>
        <p:spPr>
          <a:xfrm>
            <a:off x="2437214" y="4779903"/>
            <a:ext cx="103559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1"/>
            <a:r>
              <a:rPr lang="en-US" dirty="0"/>
              <a:t>NOPVs are adjudicated by PHMSA attorneys, who will contact you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Ultimately, violations and fines will consider many factors:</a:t>
            </a:r>
          </a:p>
          <a:p>
            <a:pPr marL="1005840" lvl="2" indent="-457200">
              <a:buFont typeface="+mj-lt"/>
              <a:buAutoNum type="alphaLcPeriod"/>
            </a:pPr>
            <a:r>
              <a:rPr lang="en-US" dirty="0"/>
              <a:t>Corrective actions taken</a:t>
            </a:r>
          </a:p>
          <a:p>
            <a:pPr marL="1005840" lvl="2" indent="-457200">
              <a:buFont typeface="+mj-lt"/>
              <a:buAutoNum type="alphaLcPeriod"/>
            </a:pPr>
            <a:r>
              <a:rPr lang="en-US" dirty="0"/>
              <a:t>Ability to pay</a:t>
            </a:r>
          </a:p>
          <a:p>
            <a:pPr marL="1005840" lvl="2" indent="-457200">
              <a:buFont typeface="+mj-lt"/>
              <a:buAutoNum type="alphaLcPeriod"/>
            </a:pPr>
            <a:r>
              <a:rPr lang="en-US" dirty="0"/>
              <a:t>Compliance history,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43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522CF-3866-4B68-B9F3-C9A04608A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4273" y="2003586"/>
            <a:ext cx="8823452" cy="53289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Training and training records have been the #1 cited violation since. . . 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A9B3E0-C935-4E92-8354-72583805FA1E}"/>
              </a:ext>
            </a:extLst>
          </p:cNvPr>
          <p:cNvSpPr txBox="1">
            <a:spLocks/>
          </p:cNvSpPr>
          <p:nvPr/>
        </p:nvSpPr>
        <p:spPr>
          <a:xfrm>
            <a:off x="1069848" y="319538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Ok, how can we use this info. . .	</a:t>
            </a:r>
            <a:br>
              <a:rPr lang="en-US" dirty="0"/>
            </a:br>
            <a:r>
              <a:rPr lang="en-US" dirty="0"/>
              <a:t>To survive a dot inspection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E805C9-93C8-4899-99FE-ECF1AE2AC30A}"/>
              </a:ext>
            </a:extLst>
          </p:cNvPr>
          <p:cNvSpPr txBox="1">
            <a:spLocks/>
          </p:cNvSpPr>
          <p:nvPr/>
        </p:nvSpPr>
        <p:spPr>
          <a:xfrm>
            <a:off x="5174656" y="2478802"/>
            <a:ext cx="1842685" cy="46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dirty="0"/>
              <a:t>FOREVER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64F2E1-0688-490E-9446-1946AA481BC8}"/>
              </a:ext>
            </a:extLst>
          </p:cNvPr>
          <p:cNvSpPr txBox="1">
            <a:spLocks/>
          </p:cNvSpPr>
          <p:nvPr/>
        </p:nvSpPr>
        <p:spPr>
          <a:xfrm>
            <a:off x="1684272" y="2949892"/>
            <a:ext cx="8823452" cy="532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dirty="0"/>
              <a:t>Make sure your employees are trained in accordance with the HMR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1850D1-EB21-4F17-AC1B-5B34C920E9FC}"/>
              </a:ext>
            </a:extLst>
          </p:cNvPr>
          <p:cNvSpPr txBox="1">
            <a:spLocks/>
          </p:cNvSpPr>
          <p:nvPr/>
        </p:nvSpPr>
        <p:spPr>
          <a:xfrm>
            <a:off x="4176182" y="3440042"/>
            <a:ext cx="3839632" cy="532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dirty="0"/>
              <a:t>Training must include: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C14D9F4-DD83-4D80-A3A7-7A156526DCBB}"/>
              </a:ext>
            </a:extLst>
          </p:cNvPr>
          <p:cNvSpPr txBox="1">
            <a:spLocks/>
          </p:cNvSpPr>
          <p:nvPr/>
        </p:nvSpPr>
        <p:spPr>
          <a:xfrm>
            <a:off x="4816938" y="3894878"/>
            <a:ext cx="2558119" cy="424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dirty="0"/>
              <a:t>General Awareness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9711B6A-A100-4845-AAEA-559A029CBBE1}"/>
              </a:ext>
            </a:extLst>
          </p:cNvPr>
          <p:cNvSpPr txBox="1">
            <a:spLocks/>
          </p:cNvSpPr>
          <p:nvPr/>
        </p:nvSpPr>
        <p:spPr>
          <a:xfrm>
            <a:off x="1684272" y="5201288"/>
            <a:ext cx="8823452" cy="5328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When an investigator walks in, make sure the receptionist knows whom to call.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06E730A-2C9B-4BF4-96E7-42834C36461C}"/>
              </a:ext>
            </a:extLst>
          </p:cNvPr>
          <p:cNvSpPr txBox="1">
            <a:spLocks/>
          </p:cNvSpPr>
          <p:nvPr/>
        </p:nvSpPr>
        <p:spPr>
          <a:xfrm>
            <a:off x="2501303" y="5665290"/>
            <a:ext cx="7189385" cy="5328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dirty="0"/>
              <a:t>Answer their questions and provide the information request.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80CE7C9-5AA4-445D-8F36-B36EEE36F946}"/>
              </a:ext>
            </a:extLst>
          </p:cNvPr>
          <p:cNvSpPr txBox="1">
            <a:spLocks/>
          </p:cNvSpPr>
          <p:nvPr/>
        </p:nvSpPr>
        <p:spPr>
          <a:xfrm>
            <a:off x="4816937" y="4318895"/>
            <a:ext cx="2558119" cy="424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dirty="0"/>
              <a:t>Function Specific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6AAA025-8600-4E34-8EB2-B67B2DCEC3D7}"/>
              </a:ext>
            </a:extLst>
          </p:cNvPr>
          <p:cNvSpPr txBox="1">
            <a:spLocks/>
          </p:cNvSpPr>
          <p:nvPr/>
        </p:nvSpPr>
        <p:spPr>
          <a:xfrm>
            <a:off x="4816937" y="4755149"/>
            <a:ext cx="2558119" cy="424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dirty="0"/>
              <a:t>Security Awareness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C96A9C1-02D9-4C22-9435-919D851468D0}"/>
              </a:ext>
            </a:extLst>
          </p:cNvPr>
          <p:cNvSpPr txBox="1">
            <a:spLocks/>
          </p:cNvSpPr>
          <p:nvPr/>
        </p:nvSpPr>
        <p:spPr>
          <a:xfrm>
            <a:off x="2501307" y="6158872"/>
            <a:ext cx="7189385" cy="532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dirty="0"/>
              <a:t>Remember: They are people, too!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13FB013-37DB-40FA-B288-563FBFAA6372}"/>
              </a:ext>
            </a:extLst>
          </p:cNvPr>
          <p:cNvSpPr txBox="1">
            <a:spLocks/>
          </p:cNvSpPr>
          <p:nvPr/>
        </p:nvSpPr>
        <p:spPr>
          <a:xfrm rot="19678241">
            <a:off x="1288467" y="2909040"/>
            <a:ext cx="8823452" cy="103991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4000" dirty="0">
                <a:solidFill>
                  <a:schemeClr val="bg1"/>
                </a:solidFill>
              </a:rPr>
              <a:t>DOCUMENT ALL TRAINING!!!!!</a:t>
            </a:r>
          </a:p>
        </p:txBody>
      </p:sp>
    </p:spTree>
    <p:extLst>
      <p:ext uri="{BB962C8B-B14F-4D97-AF65-F5344CB8AC3E}">
        <p14:creationId xmlns:p14="http://schemas.microsoft.com/office/powerpoint/2010/main" val="21880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5131-D872-46EC-8516-B3CDD80F2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 to your special permit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1E52F-9708-4E13-93D7-3E34CBB6B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849741"/>
            <a:ext cx="10058400" cy="459294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Function specific training includes information specific to a SP</a:t>
            </a:r>
          </a:p>
          <a:p>
            <a:r>
              <a:rPr lang="en-US" sz="2800" dirty="0"/>
              <a:t>Some of the points to make:</a:t>
            </a:r>
          </a:p>
          <a:p>
            <a:pPr lvl="2"/>
            <a:r>
              <a:rPr lang="en-US" sz="2400" dirty="0"/>
              <a:t>What is an SP?</a:t>
            </a:r>
          </a:p>
          <a:p>
            <a:pPr lvl="2"/>
            <a:r>
              <a:rPr lang="en-US" sz="2400" dirty="0"/>
              <a:t>How is your SP different from the HMR?</a:t>
            </a:r>
          </a:p>
          <a:p>
            <a:pPr lvl="2"/>
            <a:r>
              <a:rPr lang="en-US" sz="2400" dirty="0"/>
              <a:t>What packaging is required in your SP?</a:t>
            </a:r>
          </a:p>
          <a:p>
            <a:pPr lvl="2"/>
            <a:r>
              <a:rPr lang="en-US" sz="2400" dirty="0"/>
              <a:t>What marking/labeling/placarding is required in your SP?</a:t>
            </a:r>
          </a:p>
          <a:p>
            <a:pPr lvl="2"/>
            <a:r>
              <a:rPr lang="en-US" sz="2400" dirty="0"/>
              <a:t>Where is the SP # required?</a:t>
            </a:r>
          </a:p>
          <a:p>
            <a:pPr lvl="2"/>
            <a:r>
              <a:rPr lang="en-US" sz="2400" dirty="0"/>
              <a:t>What mode of transport is authorized under your SP?</a:t>
            </a:r>
          </a:p>
          <a:p>
            <a:pPr lvl="2"/>
            <a:r>
              <a:rPr lang="en-US" sz="2400" dirty="0"/>
              <a:t>Who has to have a copy of the SP?</a:t>
            </a:r>
          </a:p>
          <a:p>
            <a:pPr lvl="2"/>
            <a:r>
              <a:rPr lang="en-US" sz="2400" dirty="0"/>
              <a:t>What are the incident reporting requirements in the SP?</a:t>
            </a:r>
          </a:p>
        </p:txBody>
      </p:sp>
    </p:spTree>
    <p:extLst>
      <p:ext uri="{BB962C8B-B14F-4D97-AF65-F5344CB8AC3E}">
        <p14:creationId xmlns:p14="http://schemas.microsoft.com/office/powerpoint/2010/main" val="912965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67DC-05A6-4D8B-BBE4-4EF04CDE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181" y="290026"/>
            <a:ext cx="8866971" cy="1609344"/>
          </a:xfrm>
        </p:spPr>
        <p:txBody>
          <a:bodyPr/>
          <a:lstStyle/>
          <a:p>
            <a:r>
              <a:rPr lang="en-US" dirty="0"/>
              <a:t>How to work with </a:t>
            </a:r>
            <a:r>
              <a:rPr lang="en-US" dirty="0" err="1"/>
              <a:t>phmsa</a:t>
            </a:r>
            <a:br>
              <a:rPr lang="en-US" dirty="0"/>
            </a:br>
            <a:r>
              <a:rPr lang="en-US" dirty="0"/>
              <a:t>instead of against </a:t>
            </a:r>
            <a:r>
              <a:rPr lang="en-US" dirty="0" err="1"/>
              <a:t>phmsa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7BBEB-5F33-42E1-8190-4C0E22317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080" y="2089003"/>
            <a:ext cx="4412319" cy="473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Remember that they are people! 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839C7F-B93C-4672-9AB6-36CD69E75334}"/>
              </a:ext>
            </a:extLst>
          </p:cNvPr>
          <p:cNvSpPr txBox="1">
            <a:spLocks/>
          </p:cNvSpPr>
          <p:nvPr/>
        </p:nvSpPr>
        <p:spPr>
          <a:xfrm>
            <a:off x="1980013" y="2548175"/>
            <a:ext cx="8455153" cy="473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Give them the data that they need to make a decision. Be compelling!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B9612B-E029-46E8-A6AD-4E2AFA63A12F}"/>
              </a:ext>
            </a:extLst>
          </p:cNvPr>
          <p:cNvSpPr txBox="1">
            <a:spLocks/>
          </p:cNvSpPr>
          <p:nvPr/>
        </p:nvSpPr>
        <p:spPr>
          <a:xfrm>
            <a:off x="2216150" y="3045251"/>
            <a:ext cx="5448300" cy="473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Make sure your application is complete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C4FC2E-6519-478A-AA07-4D2CA53C2648}"/>
              </a:ext>
            </a:extLst>
          </p:cNvPr>
          <p:cNvSpPr txBox="1">
            <a:spLocks/>
          </p:cNvSpPr>
          <p:nvPr/>
        </p:nvSpPr>
        <p:spPr>
          <a:xfrm>
            <a:off x="2410884" y="3484973"/>
            <a:ext cx="7821083" cy="473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Remember that they have a process and a queue of applications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4FFABD-F404-477D-B49F-280385F34DC8}"/>
              </a:ext>
            </a:extLst>
          </p:cNvPr>
          <p:cNvSpPr txBox="1">
            <a:spLocks/>
          </p:cNvSpPr>
          <p:nvPr/>
        </p:nvSpPr>
        <p:spPr>
          <a:xfrm>
            <a:off x="2586567" y="4023368"/>
            <a:ext cx="7251699" cy="4736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They will try to expedite individual applications, if necessary.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472418C-1AF1-4B95-9822-7C444912A695}"/>
              </a:ext>
            </a:extLst>
          </p:cNvPr>
          <p:cNvSpPr txBox="1">
            <a:spLocks/>
          </p:cNvSpPr>
          <p:nvPr/>
        </p:nvSpPr>
        <p:spPr>
          <a:xfrm>
            <a:off x="2874434" y="4493955"/>
            <a:ext cx="7048499" cy="4736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PHMSA needs data, for rulemaking, policy development,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0D3FFC-34EF-4F38-9D01-80765CECBB99}"/>
              </a:ext>
            </a:extLst>
          </p:cNvPr>
          <p:cNvSpPr txBox="1">
            <a:spLocks/>
          </p:cNvSpPr>
          <p:nvPr/>
        </p:nvSpPr>
        <p:spPr>
          <a:xfrm>
            <a:off x="3300813" y="5418389"/>
            <a:ext cx="7947153" cy="473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Try on their moccasins!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4C55809-3977-4C4C-916C-850F2E702363}"/>
              </a:ext>
            </a:extLst>
          </p:cNvPr>
          <p:cNvSpPr txBox="1">
            <a:spLocks/>
          </p:cNvSpPr>
          <p:nvPr/>
        </p:nvSpPr>
        <p:spPr>
          <a:xfrm>
            <a:off x="3110313" y="4948843"/>
            <a:ext cx="7947153" cy="473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Encourage technical conversations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BDB8A98-1F3B-46F0-B20F-9D15E52517F9}"/>
              </a:ext>
            </a:extLst>
          </p:cNvPr>
          <p:cNvSpPr txBox="1">
            <a:spLocks/>
          </p:cNvSpPr>
          <p:nvPr/>
        </p:nvSpPr>
        <p:spPr>
          <a:xfrm>
            <a:off x="3491313" y="5887935"/>
            <a:ext cx="7947153" cy="473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Need an example of cooperation?  APA Standards 87-1(A, B &amp; C) </a:t>
            </a:r>
          </a:p>
        </p:txBody>
      </p:sp>
    </p:spTree>
    <p:extLst>
      <p:ext uri="{BB962C8B-B14F-4D97-AF65-F5344CB8AC3E}">
        <p14:creationId xmlns:p14="http://schemas.microsoft.com/office/powerpoint/2010/main" val="158126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014C9-873F-4A29-9F24-9805D1B82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Petition for rulemaking?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FD72-1220-4F5E-BC07-EF1920576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Expanding the role of the FCAs</a:t>
            </a:r>
          </a:p>
          <a:p>
            <a:pPr lvl="1"/>
            <a:r>
              <a:rPr lang="en-US" sz="3000" dirty="0"/>
              <a:t>5 Existing FCAs</a:t>
            </a:r>
          </a:p>
          <a:p>
            <a:pPr lvl="1"/>
            <a:r>
              <a:rPr lang="en-US" sz="3000" dirty="0"/>
              <a:t>Can only approve consumer fireworks (APA 87-1A)</a:t>
            </a:r>
          </a:p>
          <a:p>
            <a:pPr lvl="1"/>
            <a:r>
              <a:rPr lang="en-US" sz="3000" dirty="0"/>
              <a:t>Propose expanding FCA authority to APA 87-1B &amp; C</a:t>
            </a:r>
          </a:p>
          <a:p>
            <a:r>
              <a:rPr lang="en-US" sz="3200" dirty="0"/>
              <a:t>How to best address 1.1G Fireworks without requiring full testing?</a:t>
            </a:r>
          </a:p>
        </p:txBody>
      </p:sp>
    </p:spTree>
    <p:extLst>
      <p:ext uri="{BB962C8B-B14F-4D97-AF65-F5344CB8AC3E}">
        <p14:creationId xmlns:p14="http://schemas.microsoft.com/office/powerpoint/2010/main" val="133583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E8297-C99B-4B25-A1C2-FF888DBD8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things I’ve learned as a consultant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5AFC3-A4CC-4E4C-94FD-AF18467D2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Supply chains are much more complicated than I ever realized</a:t>
            </a:r>
          </a:p>
          <a:p>
            <a:r>
              <a:rPr lang="en-US" sz="2800" dirty="0"/>
              <a:t>Government lane swimming can easily be seen as bureaucracy and uncaring </a:t>
            </a:r>
          </a:p>
          <a:p>
            <a:r>
              <a:rPr lang="en-US" sz="2800" dirty="0"/>
              <a:t>Once set in motion, it is difficult to change government direction/policy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66001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BA8F4-A7CC-423B-B785-C38DA663C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5666" y="512921"/>
            <a:ext cx="6032509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80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89C99-F9B0-4AFF-A01B-D1A083581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5666" y="2149697"/>
            <a:ext cx="6032508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Ryan F Paquet, PG</a:t>
            </a:r>
          </a:p>
          <a:p>
            <a:pPr marL="0" indent="0">
              <a:buNone/>
            </a:pPr>
            <a:r>
              <a:rPr lang="en-US" sz="3200" dirty="0"/>
              <a:t>Vice President</a:t>
            </a:r>
          </a:p>
          <a:p>
            <a:pPr marL="0" indent="0">
              <a:buNone/>
            </a:pPr>
            <a:r>
              <a:rPr lang="en-US" sz="3200" dirty="0"/>
              <a:t>Hazmat Safety Consulting, LLC</a:t>
            </a:r>
          </a:p>
          <a:p>
            <a:pPr marL="0" indent="0">
              <a:buNone/>
            </a:pPr>
            <a:r>
              <a:rPr lang="en-US" sz="3200" dirty="0">
                <a:hlinkClick r:id="rId2"/>
              </a:rPr>
              <a:t>rpaquet@hazmatsafety.com</a:t>
            </a:r>
            <a:endParaRPr lang="en-US" sz="3200" dirty="0"/>
          </a:p>
          <a:p>
            <a:pPr marL="0" indent="0">
              <a:buNone/>
            </a:pPr>
            <a:r>
              <a:rPr lang="en-US" sz="3200" dirty="0">
                <a:hlinkClick r:id="rId3"/>
              </a:rPr>
              <a:t>www.hazmatsafety.com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292BEC-4EA9-4CC7-A6E9-9662683DCA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8" r="7000" b="12463"/>
          <a:stretch/>
        </p:blipFill>
        <p:spPr>
          <a:xfrm>
            <a:off x="3343" y="10"/>
            <a:ext cx="5308347" cy="6857990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C210ACA7-EBBF-4D76-82D2-7E2A34F96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782" y="5375563"/>
            <a:ext cx="337185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385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082284-326F-496B-8548-0B3BFF6C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6"/>
            <a:ext cx="3686312" cy="5528734"/>
          </a:xfrm>
        </p:spPr>
        <p:txBody>
          <a:bodyPr>
            <a:normAutofit/>
          </a:bodyPr>
          <a:lstStyle/>
          <a:p>
            <a:pPr algn="r"/>
            <a:r>
              <a:rPr lang="en-US" sz="4800">
                <a:solidFill>
                  <a:srgbClr val="FFFFFF"/>
                </a:solidFill>
              </a:rPr>
              <a:t>Discussion points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CA1F1-A990-40B9-8220-1AE7B1593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780" y="599768"/>
            <a:ext cx="6074467" cy="5572432"/>
          </a:xfrm>
        </p:spPr>
        <p:txBody>
          <a:bodyPr anchor="ctr">
            <a:normAutofit/>
          </a:bodyPr>
          <a:lstStyle/>
          <a:p>
            <a:r>
              <a:rPr lang="en-US" sz="2400" dirty="0"/>
              <a:t>Who I am and how do I know this?</a:t>
            </a:r>
          </a:p>
          <a:p>
            <a:r>
              <a:rPr lang="en-US" sz="2400" dirty="0"/>
              <a:t>Articles Pyrotechnic Special Permit</a:t>
            </a:r>
          </a:p>
          <a:p>
            <a:pPr lvl="1"/>
            <a:r>
              <a:rPr lang="en-US" sz="2400" dirty="0"/>
              <a:t>The need</a:t>
            </a:r>
          </a:p>
          <a:p>
            <a:pPr lvl="1"/>
            <a:r>
              <a:rPr lang="en-US" sz="2400" dirty="0"/>
              <a:t>The plan</a:t>
            </a:r>
          </a:p>
          <a:p>
            <a:pPr lvl="1"/>
            <a:r>
              <a:rPr lang="en-US" sz="2400" dirty="0"/>
              <a:t>The Special Permit</a:t>
            </a:r>
          </a:p>
          <a:p>
            <a:pPr lvl="1"/>
            <a:r>
              <a:rPr lang="en-US" sz="2400" dirty="0"/>
              <a:t>How to keep it?</a:t>
            </a:r>
          </a:p>
          <a:p>
            <a:r>
              <a:rPr lang="en-US" sz="2400" dirty="0"/>
              <a:t>Future Petitions for Rulemaking</a:t>
            </a:r>
          </a:p>
          <a:p>
            <a:r>
              <a:rPr lang="en-US" sz="2400" dirty="0"/>
              <a:t>This is great information, but how can I use this?</a:t>
            </a:r>
          </a:p>
          <a:p>
            <a:pPr lvl="1"/>
            <a:r>
              <a:rPr lang="en-US" sz="2400" dirty="0"/>
              <a:t>How to survive a DOT inspection</a:t>
            </a:r>
          </a:p>
          <a:p>
            <a:pPr lvl="1"/>
            <a:r>
              <a:rPr lang="en-US" sz="2400" dirty="0"/>
              <a:t>How to work with (instead of against) PHMSA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427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7270D-BB16-420E-B10D-0454B733E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 and how do I know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0F693-49F9-4CC6-9C69-218C64BFD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181" y="1753108"/>
            <a:ext cx="10058400" cy="4660392"/>
          </a:xfrm>
        </p:spPr>
        <p:txBody>
          <a:bodyPr>
            <a:normAutofit/>
          </a:bodyPr>
          <a:lstStyle/>
          <a:p>
            <a:r>
              <a:rPr lang="en-US" sz="2400" dirty="0"/>
              <a:t>Vice President of Hazmat Safety Consulting, LLC</a:t>
            </a:r>
          </a:p>
          <a:p>
            <a:r>
              <a:rPr lang="en-US" sz="2400" dirty="0"/>
              <a:t>Co-Chair of the Interested Parties Group</a:t>
            </a:r>
          </a:p>
          <a:p>
            <a:r>
              <a:rPr lang="en-US" sz="2400" dirty="0"/>
              <a:t>Former </a:t>
            </a:r>
            <a:r>
              <a:rPr lang="en-US" sz="2400" dirty="0" err="1"/>
              <a:t>PHMSAn</a:t>
            </a:r>
            <a:endParaRPr lang="en-US" sz="2400" dirty="0"/>
          </a:p>
          <a:p>
            <a:pPr lvl="1"/>
            <a:r>
              <a:rPr lang="en-US" sz="2400" dirty="0"/>
              <a:t>3 Years as Deputy Director of International Standards</a:t>
            </a:r>
          </a:p>
          <a:p>
            <a:pPr lvl="1"/>
            <a:r>
              <a:rPr lang="en-US" sz="2400" dirty="0"/>
              <a:t>10 Years as Director of Approvals and Permits</a:t>
            </a:r>
          </a:p>
          <a:p>
            <a:pPr lvl="1"/>
            <a:r>
              <a:rPr lang="en-US" sz="2400" dirty="0"/>
              <a:t>9 Months as Acting Senior Director of Field Operations</a:t>
            </a:r>
          </a:p>
          <a:p>
            <a:r>
              <a:rPr lang="en-US" sz="2400" dirty="0"/>
              <a:t>Former FMCSA Hazmat Specialist</a:t>
            </a:r>
          </a:p>
          <a:p>
            <a:r>
              <a:rPr lang="en-US" sz="2400" dirty="0"/>
              <a:t>Father, husband, son, brother and friend</a:t>
            </a:r>
          </a:p>
        </p:txBody>
      </p:sp>
    </p:spTree>
    <p:extLst>
      <p:ext uri="{BB962C8B-B14F-4D97-AF65-F5344CB8AC3E}">
        <p14:creationId xmlns:p14="http://schemas.microsoft.com/office/powerpoint/2010/main" val="3964343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4370F-7783-471A-AEA5-30A38B6D4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Articles Pyrotechnic – What’s the issue?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13359-94B4-4CAF-8CDA-B501EA7B0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UN0431 Articles Pyro are critical to display and special effects</a:t>
            </a:r>
          </a:p>
          <a:p>
            <a:r>
              <a:rPr lang="en-US" sz="2800" dirty="0"/>
              <a:t>2019 – Accident at FW manufacturing facility</a:t>
            </a:r>
          </a:p>
          <a:p>
            <a:r>
              <a:rPr lang="en-US" sz="2800" dirty="0"/>
              <a:t>Customs officials ceased issuing export certs for UN0431</a:t>
            </a:r>
          </a:p>
          <a:p>
            <a:r>
              <a:rPr lang="en-US" sz="2800" dirty="0"/>
              <a:t>How can we get UN0431 from manufacturers to US importers?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1914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4370F-7783-471A-AEA5-30A38B6D4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Articles Pyrotechnic – what did we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13359-94B4-4CAF-8CDA-B501EA7B0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APA staff and members met to define the problem and discuss potential solutions</a:t>
            </a:r>
          </a:p>
          <a:p>
            <a:r>
              <a:rPr lang="en-US" sz="2800" dirty="0"/>
              <a:t>We contacted PHMSA International Standards, Special Permits and the DOT Secretary’s office </a:t>
            </a:r>
          </a:p>
          <a:p>
            <a:r>
              <a:rPr lang="en-US" sz="2800" dirty="0"/>
              <a:t>Drafted and submitted a special permit application</a:t>
            </a:r>
          </a:p>
          <a:p>
            <a:r>
              <a:rPr lang="en-US" sz="2800" dirty="0"/>
              <a:t>Met with ATF to describe our SP proposal to ensure that it would be clear for their inspection personnel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0703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4370F-7783-471A-AEA5-30A38B6D4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Articles Pyrotechnic – what did we get?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13359-94B4-4CAF-8CDA-B501EA7B0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356174"/>
          </a:xfrm>
        </p:spPr>
        <p:txBody>
          <a:bodyPr>
            <a:normAutofit/>
          </a:bodyPr>
          <a:lstStyle/>
          <a:p>
            <a:r>
              <a:rPr lang="en-US" sz="2800" dirty="0"/>
              <a:t>Manufacturers make UN0431 in accordance with DOT EX Approval</a:t>
            </a:r>
          </a:p>
          <a:p>
            <a:r>
              <a:rPr lang="en-US" sz="2800" dirty="0"/>
              <a:t>Shipping Boxes are marked and labeled as:</a:t>
            </a:r>
          </a:p>
          <a:p>
            <a:pPr lvl="2"/>
            <a:r>
              <a:rPr lang="en-US" sz="2400" dirty="0"/>
              <a:t>UN0335, Fireworks, 1.3G</a:t>
            </a:r>
          </a:p>
          <a:p>
            <a:r>
              <a:rPr lang="en-US" sz="2800" dirty="0"/>
              <a:t>Shipping Container is placarded as 1.3G</a:t>
            </a:r>
          </a:p>
          <a:p>
            <a:r>
              <a:rPr lang="en-US" sz="2800" dirty="0"/>
              <a:t>Once container has reached US destination, each box shall be remarked and labeled in accordance with appropriate EX Approval</a:t>
            </a:r>
          </a:p>
          <a:p>
            <a:r>
              <a:rPr lang="en-US" sz="2800" dirty="0"/>
              <a:t>SP21223 allows Party Status (now)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9513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4370F-7783-471A-AEA5-30A38B6D4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Special permit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13359-94B4-4CAF-8CDA-B501EA7B0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Ask for what you want and what you can do.</a:t>
            </a:r>
          </a:p>
          <a:p>
            <a:r>
              <a:rPr lang="en-US" sz="2800" dirty="0"/>
              <a:t>If emergency processing is granted, first SP will be for up to 6 months</a:t>
            </a:r>
          </a:p>
          <a:p>
            <a:r>
              <a:rPr lang="en-US" sz="2800" dirty="0"/>
              <a:t>If typical processing is followed, first SP will be for up to 2 years</a:t>
            </a:r>
          </a:p>
          <a:p>
            <a:r>
              <a:rPr lang="en-US" sz="2800" dirty="0"/>
              <a:t>Renewal applications must be submitted &gt;60 days before expiration, to ensure continued authorization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16213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4370F-7783-471A-AEA5-30A38B6D4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Special permit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13359-94B4-4CAF-8CDA-B501EA7B0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39923"/>
            <a:ext cx="10058400" cy="4433445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Special Permits are granted based upon 2 considerations</a:t>
            </a:r>
          </a:p>
          <a:p>
            <a:pPr lvl="3"/>
            <a:r>
              <a:rPr lang="en-US" sz="2400" dirty="0"/>
              <a:t>Equivalent Level of Safety</a:t>
            </a:r>
          </a:p>
          <a:p>
            <a:pPr lvl="3"/>
            <a:r>
              <a:rPr lang="en-US" sz="2400" dirty="0"/>
              <a:t>Public Interest</a:t>
            </a:r>
          </a:p>
          <a:p>
            <a:r>
              <a:rPr lang="en-US" sz="2800" dirty="0"/>
              <a:t>Each application requires a “Fitness” evaluation</a:t>
            </a:r>
          </a:p>
          <a:p>
            <a:pPr lvl="2"/>
            <a:r>
              <a:rPr lang="en-US" sz="2400" dirty="0"/>
              <a:t>Is the applicant “Fit” to conduct the activity authorized</a:t>
            </a:r>
          </a:p>
          <a:p>
            <a:pPr lvl="2"/>
            <a:r>
              <a:rPr lang="en-US" sz="2400" dirty="0"/>
              <a:t>If you are acting as a carrier, FMCSA will review the SP and assist in Fitness evaluation</a:t>
            </a:r>
          </a:p>
          <a:p>
            <a:pPr lvl="2"/>
            <a:r>
              <a:rPr lang="en-US" sz="2400" dirty="0"/>
              <a:t>This means that FMCSA Safety Rating and OOS rates will be reviewed.</a:t>
            </a:r>
          </a:p>
          <a:p>
            <a:r>
              <a:rPr lang="en-US" sz="2800" dirty="0"/>
              <a:t>If you are acting as Offeror, PHMSA will perform the fitness evaluation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71364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4956C-BF10-446E-B890-0C1BAA125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types of special permits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E6619-0AE7-4D39-B301-D2D73D46B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Transport of US manufactured components</a:t>
            </a:r>
          </a:p>
          <a:p>
            <a:r>
              <a:rPr lang="en-US" sz="2800" dirty="0"/>
              <a:t>Transport of legacy 1.1G Fireworks</a:t>
            </a:r>
          </a:p>
          <a:p>
            <a:r>
              <a:rPr lang="en-US" sz="2800" dirty="0"/>
              <a:t>Transport of mis-labeled or mis-packaged fireworks</a:t>
            </a:r>
          </a:p>
          <a:p>
            <a:r>
              <a:rPr lang="en-US" sz="2800" dirty="0"/>
              <a:t>Reverse logistics of consumer fireworks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328568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4682</TotalTime>
  <Words>997</Words>
  <Application>Microsoft Office PowerPoint</Application>
  <PresentationFormat>Widescreen</PresentationFormat>
  <Paragraphs>131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Rockwell</vt:lpstr>
      <vt:lpstr>Rockwell Condensed</vt:lpstr>
      <vt:lpstr>Rockwell Extra Bold</vt:lpstr>
      <vt:lpstr>Wingdings</vt:lpstr>
      <vt:lpstr>Wood Type</vt:lpstr>
      <vt:lpstr>Working with usdot</vt:lpstr>
      <vt:lpstr>Discussion points </vt:lpstr>
      <vt:lpstr>Who am I and how do I know this?</vt:lpstr>
      <vt:lpstr>Articles Pyrotechnic – What’s the issue?</vt:lpstr>
      <vt:lpstr>Articles Pyrotechnic – what did we do?</vt:lpstr>
      <vt:lpstr>Articles Pyrotechnic – what did we get?</vt:lpstr>
      <vt:lpstr>Special permit rules</vt:lpstr>
      <vt:lpstr>Special permit rules</vt:lpstr>
      <vt:lpstr>Other types of special permits</vt:lpstr>
      <vt:lpstr>how To survive a dot inspection</vt:lpstr>
      <vt:lpstr>PowerPoint Presentation</vt:lpstr>
      <vt:lpstr>Train to your special permit</vt:lpstr>
      <vt:lpstr>How to work with phmsa instead of against phmsa</vt:lpstr>
      <vt:lpstr>Possible Petition for rulemaking? </vt:lpstr>
      <vt:lpstr>A few things I’ve learned as a consultant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Paquet</dc:creator>
  <cp:lastModifiedBy>Julie Heckman</cp:lastModifiedBy>
  <cp:revision>33</cp:revision>
  <cp:lastPrinted>2021-01-28T17:09:55Z</cp:lastPrinted>
  <dcterms:created xsi:type="dcterms:W3CDTF">2021-01-27T23:00:00Z</dcterms:created>
  <dcterms:modified xsi:type="dcterms:W3CDTF">2021-09-27T04:11:15Z</dcterms:modified>
</cp:coreProperties>
</file>