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7" r:id="rId2"/>
    <p:sldId id="258" r:id="rId3"/>
    <p:sldId id="259" r:id="rId4"/>
    <p:sldId id="262" r:id="rId5"/>
    <p:sldId id="256" r:id="rId6"/>
    <p:sldId id="267" r:id="rId7"/>
    <p:sldId id="263" r:id="rId8"/>
    <p:sldId id="266" r:id="rId9"/>
    <p:sldId id="282" r:id="rId10"/>
    <p:sldId id="264" r:id="rId11"/>
    <p:sldId id="268" r:id="rId12"/>
    <p:sldId id="271" r:id="rId13"/>
    <p:sldId id="326" r:id="rId14"/>
    <p:sldId id="295" r:id="rId15"/>
    <p:sldId id="294" r:id="rId16"/>
    <p:sldId id="324" r:id="rId17"/>
    <p:sldId id="298" r:id="rId18"/>
    <p:sldId id="299" r:id="rId19"/>
    <p:sldId id="321" r:id="rId20"/>
    <p:sldId id="322" r:id="rId2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A7"/>
    <a:srgbClr val="DDFFEC"/>
    <a:srgbClr val="FFF4EB"/>
    <a:srgbClr val="BDFFDB"/>
    <a:srgbClr val="93FFC4"/>
    <a:srgbClr val="57D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88341-C8D0-43D0-A788-D20EA168D609}"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B1C81B05-4068-4772-B599-18C42DEA27D7}">
      <dgm:prSet phldrT="[Text]" custT="1"/>
      <dgm:spPr>
        <a:solidFill>
          <a:schemeClr val="accent5"/>
        </a:solidFill>
      </dgm:spPr>
      <dgm:t>
        <a:bodyPr/>
        <a:lstStyle/>
        <a:p>
          <a:r>
            <a:rPr lang="en-US" sz="1600" b="1" dirty="0">
              <a:solidFill>
                <a:srgbClr val="C00000"/>
              </a:solidFill>
            </a:rPr>
            <a:t>Direct</a:t>
          </a:r>
        </a:p>
        <a:p>
          <a:r>
            <a:rPr lang="en-US" sz="1400" b="0" dirty="0">
              <a:solidFill>
                <a:schemeClr val="bg1"/>
              </a:solidFill>
            </a:rPr>
            <a:t>Assertive</a:t>
          </a:r>
        </a:p>
        <a:p>
          <a:r>
            <a:rPr lang="en-US" sz="1400" b="0" dirty="0">
              <a:solidFill>
                <a:schemeClr val="bg1"/>
              </a:solidFill>
            </a:rPr>
            <a:t>Strong</a:t>
          </a:r>
        </a:p>
        <a:p>
          <a:r>
            <a:rPr lang="en-US" sz="1400" b="0" dirty="0">
              <a:solidFill>
                <a:schemeClr val="bg1"/>
              </a:solidFill>
            </a:rPr>
            <a:t>Impatient</a:t>
          </a:r>
        </a:p>
        <a:p>
          <a:r>
            <a:rPr lang="en-US" sz="1400" b="0" dirty="0">
              <a:solidFill>
                <a:schemeClr val="bg1"/>
              </a:solidFill>
            </a:rPr>
            <a:t>Results Focused</a:t>
          </a:r>
        </a:p>
      </dgm:t>
    </dgm:pt>
    <dgm:pt modelId="{1CF21F72-94E9-461F-BCD5-B342F2A41A6A}" type="parTrans" cxnId="{351F868B-5640-430D-9D51-B3B6F2F809F1}">
      <dgm:prSet/>
      <dgm:spPr/>
      <dgm:t>
        <a:bodyPr/>
        <a:lstStyle/>
        <a:p>
          <a:endParaRPr lang="en-US"/>
        </a:p>
      </dgm:t>
    </dgm:pt>
    <dgm:pt modelId="{2E367BD6-FF68-44E1-89D0-76A3645B9441}" type="sibTrans" cxnId="{351F868B-5640-430D-9D51-B3B6F2F809F1}">
      <dgm:prSet/>
      <dgm:spPr/>
      <dgm:t>
        <a:bodyPr/>
        <a:lstStyle/>
        <a:p>
          <a:endParaRPr lang="en-US"/>
        </a:p>
      </dgm:t>
    </dgm:pt>
    <dgm:pt modelId="{CB0E3301-B3B5-4384-B773-93E626C34D92}">
      <dgm:prSet phldrT="[Text]" custT="1"/>
      <dgm:spPr>
        <a:solidFill>
          <a:schemeClr val="accent5"/>
        </a:solidFill>
      </dgm:spPr>
      <dgm:t>
        <a:bodyPr/>
        <a:lstStyle/>
        <a:p>
          <a:endParaRPr lang="en-US" sz="1600" b="1" dirty="0"/>
        </a:p>
        <a:p>
          <a:r>
            <a:rPr lang="en-US" sz="1600" b="1" dirty="0">
              <a:solidFill>
                <a:srgbClr val="7030A0"/>
              </a:solidFill>
            </a:rPr>
            <a:t>Passionate</a:t>
          </a:r>
        </a:p>
        <a:p>
          <a:r>
            <a:rPr lang="en-US" sz="1400" b="0" dirty="0">
              <a:solidFill>
                <a:schemeClr val="bg1"/>
              </a:solidFill>
            </a:rPr>
            <a:t>Talkative</a:t>
          </a:r>
        </a:p>
        <a:p>
          <a:r>
            <a:rPr lang="en-US" sz="1400" b="0" dirty="0">
              <a:solidFill>
                <a:schemeClr val="bg1"/>
              </a:solidFill>
            </a:rPr>
            <a:t>Outgoing</a:t>
          </a:r>
        </a:p>
        <a:p>
          <a:r>
            <a:rPr lang="en-US" sz="1400" b="0" dirty="0">
              <a:solidFill>
                <a:schemeClr val="bg1"/>
              </a:solidFill>
            </a:rPr>
            <a:t>Optimistic</a:t>
          </a:r>
        </a:p>
        <a:p>
          <a:r>
            <a:rPr lang="en-US" sz="1400" b="0" dirty="0">
              <a:solidFill>
                <a:schemeClr val="bg1"/>
              </a:solidFill>
            </a:rPr>
            <a:t>Future Focused</a:t>
          </a:r>
        </a:p>
        <a:p>
          <a:endParaRPr lang="en-US" sz="2200" dirty="0"/>
        </a:p>
      </dgm:t>
    </dgm:pt>
    <dgm:pt modelId="{CCE1CA6C-E9EA-4880-9222-BEAFA95105D6}" type="parTrans" cxnId="{7923D167-1102-4056-BF72-D5B6E7EE1D5A}">
      <dgm:prSet/>
      <dgm:spPr/>
      <dgm:t>
        <a:bodyPr/>
        <a:lstStyle/>
        <a:p>
          <a:endParaRPr lang="en-US"/>
        </a:p>
      </dgm:t>
    </dgm:pt>
    <dgm:pt modelId="{80A56722-9238-4F71-95DD-B155481F23B7}" type="sibTrans" cxnId="{7923D167-1102-4056-BF72-D5B6E7EE1D5A}">
      <dgm:prSet/>
      <dgm:spPr/>
      <dgm:t>
        <a:bodyPr/>
        <a:lstStyle/>
        <a:p>
          <a:endParaRPr lang="en-US"/>
        </a:p>
      </dgm:t>
    </dgm:pt>
    <dgm:pt modelId="{AF68AF3A-9040-428F-8E72-825104F09398}">
      <dgm:prSet phldrT="[Text]" custT="1"/>
      <dgm:spPr>
        <a:solidFill>
          <a:schemeClr val="accent5"/>
        </a:solidFill>
      </dgm:spPr>
      <dgm:t>
        <a:bodyPr/>
        <a:lstStyle/>
        <a:p>
          <a:r>
            <a:rPr lang="en-US" sz="1600" b="1" dirty="0">
              <a:solidFill>
                <a:srgbClr val="002060"/>
              </a:solidFill>
            </a:rPr>
            <a:t>Careful</a:t>
          </a:r>
        </a:p>
        <a:p>
          <a:r>
            <a:rPr lang="en-US" sz="1400" b="0" dirty="0">
              <a:solidFill>
                <a:schemeClr val="bg1"/>
              </a:solidFill>
            </a:rPr>
            <a:t>Restrained</a:t>
          </a:r>
        </a:p>
        <a:p>
          <a:r>
            <a:rPr lang="en-US" sz="1400" b="0" dirty="0">
              <a:solidFill>
                <a:schemeClr val="bg1"/>
              </a:solidFill>
            </a:rPr>
            <a:t>Questioning</a:t>
          </a:r>
        </a:p>
        <a:p>
          <a:r>
            <a:rPr lang="en-US" sz="1400" b="0" dirty="0">
              <a:solidFill>
                <a:schemeClr val="bg1"/>
              </a:solidFill>
            </a:rPr>
            <a:t>Cautious</a:t>
          </a:r>
        </a:p>
        <a:p>
          <a:r>
            <a:rPr lang="en-US" sz="1400" b="0" dirty="0">
              <a:solidFill>
                <a:schemeClr val="bg1"/>
              </a:solidFill>
            </a:rPr>
            <a:t>Data Focused</a:t>
          </a:r>
        </a:p>
      </dgm:t>
    </dgm:pt>
    <dgm:pt modelId="{FB96B096-6680-4436-A4AA-2DDA5D3B7068}" type="parTrans" cxnId="{77E34A24-623C-4633-9F19-ED98C69404D7}">
      <dgm:prSet/>
      <dgm:spPr/>
      <dgm:t>
        <a:bodyPr/>
        <a:lstStyle/>
        <a:p>
          <a:endParaRPr lang="en-US"/>
        </a:p>
      </dgm:t>
    </dgm:pt>
    <dgm:pt modelId="{F82303A5-D3FF-45F2-9419-17E3C9B4EF89}" type="sibTrans" cxnId="{77E34A24-623C-4633-9F19-ED98C69404D7}">
      <dgm:prSet/>
      <dgm:spPr/>
      <dgm:t>
        <a:bodyPr/>
        <a:lstStyle/>
        <a:p>
          <a:endParaRPr lang="en-US"/>
        </a:p>
      </dgm:t>
    </dgm:pt>
    <dgm:pt modelId="{AEF552AD-A7C3-4E6E-B99A-3931AFBECE36}">
      <dgm:prSet phldrT="[Text]" custT="1"/>
      <dgm:spPr>
        <a:solidFill>
          <a:schemeClr val="accent5"/>
        </a:solidFill>
      </dgm:spPr>
      <dgm:t>
        <a:bodyPr/>
        <a:lstStyle/>
        <a:p>
          <a:r>
            <a:rPr lang="en-US" sz="1600" b="1" dirty="0">
              <a:solidFill>
                <a:srgbClr val="00B050"/>
              </a:solidFill>
              <a:effectLst>
                <a:outerShdw blurRad="38100" dist="38100" dir="2700000" algn="tl">
                  <a:srgbClr val="000000">
                    <a:alpha val="43137"/>
                  </a:srgbClr>
                </a:outerShdw>
              </a:effectLst>
            </a:rPr>
            <a:t>Collaborative</a:t>
          </a:r>
        </a:p>
        <a:p>
          <a:r>
            <a:rPr lang="en-US" sz="1400" b="0" dirty="0">
              <a:solidFill>
                <a:schemeClr val="bg1"/>
              </a:solidFill>
            </a:rPr>
            <a:t>Calm</a:t>
          </a:r>
        </a:p>
        <a:p>
          <a:r>
            <a:rPr lang="en-US" sz="1400" b="0" dirty="0">
              <a:solidFill>
                <a:schemeClr val="bg1"/>
              </a:solidFill>
            </a:rPr>
            <a:t>Sincere</a:t>
          </a:r>
        </a:p>
        <a:p>
          <a:r>
            <a:rPr lang="en-US" sz="1400" b="0" dirty="0">
              <a:solidFill>
                <a:schemeClr val="bg1"/>
              </a:solidFill>
            </a:rPr>
            <a:t>Accepting</a:t>
          </a:r>
        </a:p>
        <a:p>
          <a:r>
            <a:rPr lang="en-US" sz="1400" b="0" dirty="0">
              <a:solidFill>
                <a:schemeClr val="bg1"/>
              </a:solidFill>
            </a:rPr>
            <a:t>People Focused</a:t>
          </a:r>
        </a:p>
      </dgm:t>
    </dgm:pt>
    <dgm:pt modelId="{A6F3D9B1-1233-4CDE-B273-79E3A8ACA929}" type="parTrans" cxnId="{13C63EDA-2D4F-4246-95E7-DF94D300AE4F}">
      <dgm:prSet/>
      <dgm:spPr/>
      <dgm:t>
        <a:bodyPr/>
        <a:lstStyle/>
        <a:p>
          <a:endParaRPr lang="en-US"/>
        </a:p>
      </dgm:t>
    </dgm:pt>
    <dgm:pt modelId="{7F87EC82-0AA0-4D89-9367-18FA37ABC4A9}" type="sibTrans" cxnId="{13C63EDA-2D4F-4246-95E7-DF94D300AE4F}">
      <dgm:prSet/>
      <dgm:spPr/>
      <dgm:t>
        <a:bodyPr/>
        <a:lstStyle/>
        <a:p>
          <a:endParaRPr lang="en-US"/>
        </a:p>
      </dgm:t>
    </dgm:pt>
    <dgm:pt modelId="{BBA8F4CA-2BEB-47CD-93DB-E8070BDD4FD7}" type="pres">
      <dgm:prSet presAssocID="{9EF88341-C8D0-43D0-A788-D20EA168D609}" presName="matrix" presStyleCnt="0">
        <dgm:presLayoutVars>
          <dgm:chMax val="1"/>
          <dgm:dir/>
          <dgm:resizeHandles val="exact"/>
        </dgm:presLayoutVars>
      </dgm:prSet>
      <dgm:spPr/>
    </dgm:pt>
    <dgm:pt modelId="{82BC523D-AAFC-4E33-9DA9-DC455BF5B77C}" type="pres">
      <dgm:prSet presAssocID="{9EF88341-C8D0-43D0-A788-D20EA168D609}" presName="axisShape" presStyleLbl="bgShp" presStyleIdx="0" presStyleCnt="1"/>
      <dgm:spPr/>
    </dgm:pt>
    <dgm:pt modelId="{0AAD7538-B673-4DFB-A35A-BEA544FA451C}" type="pres">
      <dgm:prSet presAssocID="{9EF88341-C8D0-43D0-A788-D20EA168D609}" presName="rect1" presStyleLbl="node1" presStyleIdx="0" presStyleCnt="4">
        <dgm:presLayoutVars>
          <dgm:chMax val="0"/>
          <dgm:chPref val="0"/>
          <dgm:bulletEnabled val="1"/>
        </dgm:presLayoutVars>
      </dgm:prSet>
      <dgm:spPr/>
    </dgm:pt>
    <dgm:pt modelId="{BB09CC9E-253B-4739-BDC0-5EDB851B19E2}" type="pres">
      <dgm:prSet presAssocID="{9EF88341-C8D0-43D0-A788-D20EA168D609}" presName="rect2" presStyleLbl="node1" presStyleIdx="1" presStyleCnt="4">
        <dgm:presLayoutVars>
          <dgm:chMax val="0"/>
          <dgm:chPref val="0"/>
          <dgm:bulletEnabled val="1"/>
        </dgm:presLayoutVars>
      </dgm:prSet>
      <dgm:spPr/>
    </dgm:pt>
    <dgm:pt modelId="{19539689-3FB9-49CA-8F3C-7C24FF035110}" type="pres">
      <dgm:prSet presAssocID="{9EF88341-C8D0-43D0-A788-D20EA168D609}" presName="rect3" presStyleLbl="node1" presStyleIdx="2" presStyleCnt="4">
        <dgm:presLayoutVars>
          <dgm:chMax val="0"/>
          <dgm:chPref val="0"/>
          <dgm:bulletEnabled val="1"/>
        </dgm:presLayoutVars>
      </dgm:prSet>
      <dgm:spPr/>
    </dgm:pt>
    <dgm:pt modelId="{E228122F-E0F7-415C-B58D-08E6C3BAB333}" type="pres">
      <dgm:prSet presAssocID="{9EF88341-C8D0-43D0-A788-D20EA168D609}" presName="rect4" presStyleLbl="node1" presStyleIdx="3" presStyleCnt="4" custScaleX="107500">
        <dgm:presLayoutVars>
          <dgm:chMax val="0"/>
          <dgm:chPref val="0"/>
          <dgm:bulletEnabled val="1"/>
        </dgm:presLayoutVars>
      </dgm:prSet>
      <dgm:spPr/>
    </dgm:pt>
  </dgm:ptLst>
  <dgm:cxnLst>
    <dgm:cxn modelId="{77E34A24-623C-4633-9F19-ED98C69404D7}" srcId="{9EF88341-C8D0-43D0-A788-D20EA168D609}" destId="{AF68AF3A-9040-428F-8E72-825104F09398}" srcOrd="2" destOrd="0" parTransId="{FB96B096-6680-4436-A4AA-2DDA5D3B7068}" sibTransId="{F82303A5-D3FF-45F2-9419-17E3C9B4EF89}"/>
    <dgm:cxn modelId="{DEA67325-5023-4C23-9140-EF079CA6C1E2}" type="presOf" srcId="{9EF88341-C8D0-43D0-A788-D20EA168D609}" destId="{BBA8F4CA-2BEB-47CD-93DB-E8070BDD4FD7}" srcOrd="0" destOrd="0" presId="urn:microsoft.com/office/officeart/2005/8/layout/matrix2"/>
    <dgm:cxn modelId="{B42DF65C-9613-4C20-ADAC-6655996BFD11}" type="presOf" srcId="{AEF552AD-A7C3-4E6E-B99A-3931AFBECE36}" destId="{E228122F-E0F7-415C-B58D-08E6C3BAB333}" srcOrd="0" destOrd="0" presId="urn:microsoft.com/office/officeart/2005/8/layout/matrix2"/>
    <dgm:cxn modelId="{7923D167-1102-4056-BF72-D5B6E7EE1D5A}" srcId="{9EF88341-C8D0-43D0-A788-D20EA168D609}" destId="{CB0E3301-B3B5-4384-B773-93E626C34D92}" srcOrd="1" destOrd="0" parTransId="{CCE1CA6C-E9EA-4880-9222-BEAFA95105D6}" sibTransId="{80A56722-9238-4F71-95DD-B155481F23B7}"/>
    <dgm:cxn modelId="{E3A06D4E-98EA-4C20-BB7C-5CD866C79BB5}" type="presOf" srcId="{AF68AF3A-9040-428F-8E72-825104F09398}" destId="{19539689-3FB9-49CA-8F3C-7C24FF035110}" srcOrd="0" destOrd="0" presId="urn:microsoft.com/office/officeart/2005/8/layout/matrix2"/>
    <dgm:cxn modelId="{351F868B-5640-430D-9D51-B3B6F2F809F1}" srcId="{9EF88341-C8D0-43D0-A788-D20EA168D609}" destId="{B1C81B05-4068-4772-B599-18C42DEA27D7}" srcOrd="0" destOrd="0" parTransId="{1CF21F72-94E9-461F-BCD5-B342F2A41A6A}" sibTransId="{2E367BD6-FF68-44E1-89D0-76A3645B9441}"/>
    <dgm:cxn modelId="{771425BB-33FD-4A21-AD29-36D6B270F6B1}" type="presOf" srcId="{B1C81B05-4068-4772-B599-18C42DEA27D7}" destId="{0AAD7538-B673-4DFB-A35A-BEA544FA451C}" srcOrd="0" destOrd="0" presId="urn:microsoft.com/office/officeart/2005/8/layout/matrix2"/>
    <dgm:cxn modelId="{13C63EDA-2D4F-4246-95E7-DF94D300AE4F}" srcId="{9EF88341-C8D0-43D0-A788-D20EA168D609}" destId="{AEF552AD-A7C3-4E6E-B99A-3931AFBECE36}" srcOrd="3" destOrd="0" parTransId="{A6F3D9B1-1233-4CDE-B273-79E3A8ACA929}" sibTransId="{7F87EC82-0AA0-4D89-9367-18FA37ABC4A9}"/>
    <dgm:cxn modelId="{8F7735EF-78C7-4295-9CB3-B40C21B9F46A}" type="presOf" srcId="{CB0E3301-B3B5-4384-B773-93E626C34D92}" destId="{BB09CC9E-253B-4739-BDC0-5EDB851B19E2}" srcOrd="0" destOrd="0" presId="urn:microsoft.com/office/officeart/2005/8/layout/matrix2"/>
    <dgm:cxn modelId="{A89915C7-6620-4492-BB11-AE62F9592BD9}" type="presParOf" srcId="{BBA8F4CA-2BEB-47CD-93DB-E8070BDD4FD7}" destId="{82BC523D-AAFC-4E33-9DA9-DC455BF5B77C}" srcOrd="0" destOrd="0" presId="urn:microsoft.com/office/officeart/2005/8/layout/matrix2"/>
    <dgm:cxn modelId="{C0EBE8B9-861F-4FFF-A50B-C8374857653D}" type="presParOf" srcId="{BBA8F4CA-2BEB-47CD-93DB-E8070BDD4FD7}" destId="{0AAD7538-B673-4DFB-A35A-BEA544FA451C}" srcOrd="1" destOrd="0" presId="urn:microsoft.com/office/officeart/2005/8/layout/matrix2"/>
    <dgm:cxn modelId="{B2725682-BE5E-457B-BCD5-91E31404DAFF}" type="presParOf" srcId="{BBA8F4CA-2BEB-47CD-93DB-E8070BDD4FD7}" destId="{BB09CC9E-253B-4739-BDC0-5EDB851B19E2}" srcOrd="2" destOrd="0" presId="urn:microsoft.com/office/officeart/2005/8/layout/matrix2"/>
    <dgm:cxn modelId="{AA21FBF7-5A77-4099-A93F-9041EC592602}" type="presParOf" srcId="{BBA8F4CA-2BEB-47CD-93DB-E8070BDD4FD7}" destId="{19539689-3FB9-49CA-8F3C-7C24FF035110}" srcOrd="3" destOrd="0" presId="urn:microsoft.com/office/officeart/2005/8/layout/matrix2"/>
    <dgm:cxn modelId="{C14D19E3-F008-4A41-A470-D3A0B2895C11}" type="presParOf" srcId="{BBA8F4CA-2BEB-47CD-93DB-E8070BDD4FD7}" destId="{E228122F-E0F7-415C-B58D-08E6C3BAB33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EF88341-C8D0-43D0-A788-D20EA168D609}" type="doc">
      <dgm:prSet loTypeId="urn:microsoft.com/office/officeart/2005/8/layout/matrix2" loCatId="matrix" qsTypeId="urn:microsoft.com/office/officeart/2005/8/quickstyle/simple3" qsCatId="simple" csTypeId="urn:microsoft.com/office/officeart/2005/8/colors/accent1_2" csCatId="accent1" phldr="1"/>
      <dgm:spPr/>
      <dgm:t>
        <a:bodyPr/>
        <a:lstStyle/>
        <a:p>
          <a:endParaRPr lang="en-US"/>
        </a:p>
      </dgm:t>
    </dgm:pt>
    <dgm:pt modelId="{B1C81B05-4068-4772-B599-18C42DEA27D7}">
      <dgm:prSet phldrT="[Text]" custT="1"/>
      <dgm:spPr>
        <a:solidFill>
          <a:srgbClr val="57D3FF"/>
        </a:solidFill>
      </dgm:spPr>
      <dgm:t>
        <a:bodyPr/>
        <a:lstStyle/>
        <a:p>
          <a:r>
            <a:rPr lang="en-US" sz="1600" b="1" dirty="0">
              <a:solidFill>
                <a:srgbClr val="FF0000"/>
              </a:solidFill>
            </a:rPr>
            <a:t>Direct</a:t>
          </a:r>
        </a:p>
        <a:p>
          <a:r>
            <a:rPr lang="en-US" sz="1400" b="0" dirty="0"/>
            <a:t>Assertive</a:t>
          </a:r>
        </a:p>
        <a:p>
          <a:r>
            <a:rPr lang="en-US" sz="1400" b="0" dirty="0"/>
            <a:t>Demanding</a:t>
          </a:r>
        </a:p>
        <a:p>
          <a:r>
            <a:rPr lang="en-US" sz="1400" b="0" dirty="0"/>
            <a:t>Judgmental</a:t>
          </a:r>
        </a:p>
        <a:p>
          <a:r>
            <a:rPr lang="en-US" sz="1400" b="0" dirty="0"/>
            <a:t>Results Focused</a:t>
          </a:r>
        </a:p>
      </dgm:t>
    </dgm:pt>
    <dgm:pt modelId="{1CF21F72-94E9-461F-BCD5-B342F2A41A6A}" type="parTrans" cxnId="{351F868B-5640-430D-9D51-B3B6F2F809F1}">
      <dgm:prSet/>
      <dgm:spPr/>
      <dgm:t>
        <a:bodyPr/>
        <a:lstStyle/>
        <a:p>
          <a:endParaRPr lang="en-US"/>
        </a:p>
      </dgm:t>
    </dgm:pt>
    <dgm:pt modelId="{2E367BD6-FF68-44E1-89D0-76A3645B9441}" type="sibTrans" cxnId="{351F868B-5640-430D-9D51-B3B6F2F809F1}">
      <dgm:prSet/>
      <dgm:spPr/>
      <dgm:t>
        <a:bodyPr/>
        <a:lstStyle/>
        <a:p>
          <a:endParaRPr lang="en-US"/>
        </a:p>
      </dgm:t>
    </dgm:pt>
    <dgm:pt modelId="{CB0E3301-B3B5-4384-B773-93E626C34D92}">
      <dgm:prSet phldrT="[Text]" custT="1"/>
      <dgm:spPr>
        <a:solidFill>
          <a:srgbClr val="57D3FF"/>
        </a:solidFill>
      </dgm:spPr>
      <dgm:t>
        <a:bodyPr/>
        <a:lstStyle/>
        <a:p>
          <a:endParaRPr lang="en-US" sz="1600" b="1" dirty="0"/>
        </a:p>
        <a:p>
          <a:r>
            <a:rPr lang="en-US" sz="1600" b="1" dirty="0">
              <a:solidFill>
                <a:srgbClr val="7030A0"/>
              </a:solidFill>
            </a:rPr>
            <a:t>Passionate</a:t>
          </a:r>
        </a:p>
        <a:p>
          <a:r>
            <a:rPr lang="en-US" sz="1400" b="0" dirty="0"/>
            <a:t>Talkative</a:t>
          </a:r>
        </a:p>
        <a:p>
          <a:r>
            <a:rPr lang="en-US" sz="1400" b="0" dirty="0"/>
            <a:t>Outgoing</a:t>
          </a:r>
        </a:p>
        <a:p>
          <a:r>
            <a:rPr lang="en-US" sz="1400" b="0" dirty="0"/>
            <a:t>Optimistic</a:t>
          </a:r>
        </a:p>
        <a:p>
          <a:r>
            <a:rPr lang="en-US" sz="1400" b="0" dirty="0"/>
            <a:t>Future Focused</a:t>
          </a:r>
        </a:p>
        <a:p>
          <a:endParaRPr lang="en-US" sz="2200" dirty="0"/>
        </a:p>
      </dgm:t>
    </dgm:pt>
    <dgm:pt modelId="{CCE1CA6C-E9EA-4880-9222-BEAFA95105D6}" type="parTrans" cxnId="{7923D167-1102-4056-BF72-D5B6E7EE1D5A}">
      <dgm:prSet/>
      <dgm:spPr/>
      <dgm:t>
        <a:bodyPr/>
        <a:lstStyle/>
        <a:p>
          <a:endParaRPr lang="en-US"/>
        </a:p>
      </dgm:t>
    </dgm:pt>
    <dgm:pt modelId="{80A56722-9238-4F71-95DD-B155481F23B7}" type="sibTrans" cxnId="{7923D167-1102-4056-BF72-D5B6E7EE1D5A}">
      <dgm:prSet/>
      <dgm:spPr/>
      <dgm:t>
        <a:bodyPr/>
        <a:lstStyle/>
        <a:p>
          <a:endParaRPr lang="en-US"/>
        </a:p>
      </dgm:t>
    </dgm:pt>
    <dgm:pt modelId="{AF68AF3A-9040-428F-8E72-825104F09398}">
      <dgm:prSet phldrT="[Text]" custT="1"/>
      <dgm:spPr>
        <a:solidFill>
          <a:srgbClr val="57D3FF"/>
        </a:solidFill>
      </dgm:spPr>
      <dgm:t>
        <a:bodyPr/>
        <a:lstStyle/>
        <a:p>
          <a:r>
            <a:rPr lang="en-US" sz="1600" b="1" dirty="0">
              <a:solidFill>
                <a:srgbClr val="002060"/>
              </a:solidFill>
            </a:rPr>
            <a:t>Careful</a:t>
          </a:r>
        </a:p>
        <a:p>
          <a:r>
            <a:rPr lang="en-US" sz="1400" b="0" dirty="0"/>
            <a:t>Restrained</a:t>
          </a:r>
        </a:p>
        <a:p>
          <a:r>
            <a:rPr lang="en-US" sz="1400" b="0" dirty="0"/>
            <a:t>Questioning</a:t>
          </a:r>
        </a:p>
        <a:p>
          <a:r>
            <a:rPr lang="en-US" sz="1400" b="0" dirty="0"/>
            <a:t>Cautious</a:t>
          </a:r>
        </a:p>
        <a:p>
          <a:r>
            <a:rPr lang="en-US" sz="1400" b="0" dirty="0"/>
            <a:t>Data Focused</a:t>
          </a:r>
        </a:p>
      </dgm:t>
    </dgm:pt>
    <dgm:pt modelId="{FB96B096-6680-4436-A4AA-2DDA5D3B7068}" type="parTrans" cxnId="{77E34A24-623C-4633-9F19-ED98C69404D7}">
      <dgm:prSet/>
      <dgm:spPr/>
      <dgm:t>
        <a:bodyPr/>
        <a:lstStyle/>
        <a:p>
          <a:endParaRPr lang="en-US"/>
        </a:p>
      </dgm:t>
    </dgm:pt>
    <dgm:pt modelId="{F82303A5-D3FF-45F2-9419-17E3C9B4EF89}" type="sibTrans" cxnId="{77E34A24-623C-4633-9F19-ED98C69404D7}">
      <dgm:prSet/>
      <dgm:spPr/>
      <dgm:t>
        <a:bodyPr/>
        <a:lstStyle/>
        <a:p>
          <a:endParaRPr lang="en-US"/>
        </a:p>
      </dgm:t>
    </dgm:pt>
    <dgm:pt modelId="{AEF552AD-A7C3-4E6E-B99A-3931AFBECE36}">
      <dgm:prSet phldrT="[Text]" custT="1"/>
      <dgm:spPr>
        <a:solidFill>
          <a:srgbClr val="57D3FF"/>
        </a:solidFill>
      </dgm:spPr>
      <dgm:t>
        <a:bodyPr/>
        <a:lstStyle/>
        <a:p>
          <a:r>
            <a:rPr lang="en-US" sz="1600" b="1" dirty="0">
              <a:ln w="3175"/>
              <a:solidFill>
                <a:srgbClr val="00B050"/>
              </a:solidFill>
              <a:effectLst>
                <a:outerShdw blurRad="38100" dist="38100" dir="2700000" algn="tl">
                  <a:srgbClr val="000000">
                    <a:alpha val="43137"/>
                  </a:srgbClr>
                </a:outerShdw>
              </a:effectLst>
            </a:rPr>
            <a:t>Collaborative</a:t>
          </a:r>
        </a:p>
        <a:p>
          <a:r>
            <a:rPr lang="en-US" sz="1400" b="0" dirty="0"/>
            <a:t>Calm</a:t>
          </a:r>
        </a:p>
        <a:p>
          <a:r>
            <a:rPr lang="en-US" sz="1400" b="0" dirty="0"/>
            <a:t>Sincere</a:t>
          </a:r>
        </a:p>
        <a:p>
          <a:r>
            <a:rPr lang="en-US" sz="1400" b="0" dirty="0"/>
            <a:t>Accepting</a:t>
          </a:r>
        </a:p>
        <a:p>
          <a:r>
            <a:rPr lang="en-US" sz="1400" b="0" dirty="0"/>
            <a:t>People Focused</a:t>
          </a:r>
        </a:p>
      </dgm:t>
    </dgm:pt>
    <dgm:pt modelId="{A6F3D9B1-1233-4CDE-B273-79E3A8ACA929}" type="parTrans" cxnId="{13C63EDA-2D4F-4246-95E7-DF94D300AE4F}">
      <dgm:prSet/>
      <dgm:spPr/>
      <dgm:t>
        <a:bodyPr/>
        <a:lstStyle/>
        <a:p>
          <a:endParaRPr lang="en-US"/>
        </a:p>
      </dgm:t>
    </dgm:pt>
    <dgm:pt modelId="{7F87EC82-0AA0-4D89-9367-18FA37ABC4A9}" type="sibTrans" cxnId="{13C63EDA-2D4F-4246-95E7-DF94D300AE4F}">
      <dgm:prSet/>
      <dgm:spPr/>
      <dgm:t>
        <a:bodyPr/>
        <a:lstStyle/>
        <a:p>
          <a:endParaRPr lang="en-US"/>
        </a:p>
      </dgm:t>
    </dgm:pt>
    <dgm:pt modelId="{BBA8F4CA-2BEB-47CD-93DB-E8070BDD4FD7}" type="pres">
      <dgm:prSet presAssocID="{9EF88341-C8D0-43D0-A788-D20EA168D609}" presName="matrix" presStyleCnt="0">
        <dgm:presLayoutVars>
          <dgm:chMax val="1"/>
          <dgm:dir/>
          <dgm:resizeHandles val="exact"/>
        </dgm:presLayoutVars>
      </dgm:prSet>
      <dgm:spPr/>
    </dgm:pt>
    <dgm:pt modelId="{82BC523D-AAFC-4E33-9DA9-DC455BF5B77C}" type="pres">
      <dgm:prSet presAssocID="{9EF88341-C8D0-43D0-A788-D20EA168D609}" presName="axisShape" presStyleLbl="bgShp" presStyleIdx="0" presStyleCnt="1"/>
      <dgm:spPr/>
    </dgm:pt>
    <dgm:pt modelId="{0AAD7538-B673-4DFB-A35A-BEA544FA451C}" type="pres">
      <dgm:prSet presAssocID="{9EF88341-C8D0-43D0-A788-D20EA168D609}" presName="rect1" presStyleLbl="node1" presStyleIdx="0" presStyleCnt="4">
        <dgm:presLayoutVars>
          <dgm:chMax val="0"/>
          <dgm:chPref val="0"/>
          <dgm:bulletEnabled val="1"/>
        </dgm:presLayoutVars>
      </dgm:prSet>
      <dgm:spPr/>
    </dgm:pt>
    <dgm:pt modelId="{BB09CC9E-253B-4739-BDC0-5EDB851B19E2}" type="pres">
      <dgm:prSet presAssocID="{9EF88341-C8D0-43D0-A788-D20EA168D609}" presName="rect2" presStyleLbl="node1" presStyleIdx="1" presStyleCnt="4">
        <dgm:presLayoutVars>
          <dgm:chMax val="0"/>
          <dgm:chPref val="0"/>
          <dgm:bulletEnabled val="1"/>
        </dgm:presLayoutVars>
      </dgm:prSet>
      <dgm:spPr/>
    </dgm:pt>
    <dgm:pt modelId="{19539689-3FB9-49CA-8F3C-7C24FF035110}" type="pres">
      <dgm:prSet presAssocID="{9EF88341-C8D0-43D0-A788-D20EA168D609}" presName="rect3" presStyleLbl="node1" presStyleIdx="2" presStyleCnt="4">
        <dgm:presLayoutVars>
          <dgm:chMax val="0"/>
          <dgm:chPref val="0"/>
          <dgm:bulletEnabled val="1"/>
        </dgm:presLayoutVars>
      </dgm:prSet>
      <dgm:spPr/>
    </dgm:pt>
    <dgm:pt modelId="{E228122F-E0F7-415C-B58D-08E6C3BAB333}" type="pres">
      <dgm:prSet presAssocID="{9EF88341-C8D0-43D0-A788-D20EA168D609}" presName="rect4" presStyleLbl="node1" presStyleIdx="3" presStyleCnt="4" custScaleX="118181">
        <dgm:presLayoutVars>
          <dgm:chMax val="0"/>
          <dgm:chPref val="0"/>
          <dgm:bulletEnabled val="1"/>
        </dgm:presLayoutVars>
      </dgm:prSet>
      <dgm:spPr/>
    </dgm:pt>
  </dgm:ptLst>
  <dgm:cxnLst>
    <dgm:cxn modelId="{77E34A24-623C-4633-9F19-ED98C69404D7}" srcId="{9EF88341-C8D0-43D0-A788-D20EA168D609}" destId="{AF68AF3A-9040-428F-8E72-825104F09398}" srcOrd="2" destOrd="0" parTransId="{FB96B096-6680-4436-A4AA-2DDA5D3B7068}" sibTransId="{F82303A5-D3FF-45F2-9419-17E3C9B4EF89}"/>
    <dgm:cxn modelId="{DEA67325-5023-4C23-9140-EF079CA6C1E2}" type="presOf" srcId="{9EF88341-C8D0-43D0-A788-D20EA168D609}" destId="{BBA8F4CA-2BEB-47CD-93DB-E8070BDD4FD7}" srcOrd="0" destOrd="0" presId="urn:microsoft.com/office/officeart/2005/8/layout/matrix2"/>
    <dgm:cxn modelId="{B42DF65C-9613-4C20-ADAC-6655996BFD11}" type="presOf" srcId="{AEF552AD-A7C3-4E6E-B99A-3931AFBECE36}" destId="{E228122F-E0F7-415C-B58D-08E6C3BAB333}" srcOrd="0" destOrd="0" presId="urn:microsoft.com/office/officeart/2005/8/layout/matrix2"/>
    <dgm:cxn modelId="{7923D167-1102-4056-BF72-D5B6E7EE1D5A}" srcId="{9EF88341-C8D0-43D0-A788-D20EA168D609}" destId="{CB0E3301-B3B5-4384-B773-93E626C34D92}" srcOrd="1" destOrd="0" parTransId="{CCE1CA6C-E9EA-4880-9222-BEAFA95105D6}" sibTransId="{80A56722-9238-4F71-95DD-B155481F23B7}"/>
    <dgm:cxn modelId="{E3A06D4E-98EA-4C20-BB7C-5CD866C79BB5}" type="presOf" srcId="{AF68AF3A-9040-428F-8E72-825104F09398}" destId="{19539689-3FB9-49CA-8F3C-7C24FF035110}" srcOrd="0" destOrd="0" presId="urn:microsoft.com/office/officeart/2005/8/layout/matrix2"/>
    <dgm:cxn modelId="{351F868B-5640-430D-9D51-B3B6F2F809F1}" srcId="{9EF88341-C8D0-43D0-A788-D20EA168D609}" destId="{B1C81B05-4068-4772-B599-18C42DEA27D7}" srcOrd="0" destOrd="0" parTransId="{1CF21F72-94E9-461F-BCD5-B342F2A41A6A}" sibTransId="{2E367BD6-FF68-44E1-89D0-76A3645B9441}"/>
    <dgm:cxn modelId="{771425BB-33FD-4A21-AD29-36D6B270F6B1}" type="presOf" srcId="{B1C81B05-4068-4772-B599-18C42DEA27D7}" destId="{0AAD7538-B673-4DFB-A35A-BEA544FA451C}" srcOrd="0" destOrd="0" presId="urn:microsoft.com/office/officeart/2005/8/layout/matrix2"/>
    <dgm:cxn modelId="{13C63EDA-2D4F-4246-95E7-DF94D300AE4F}" srcId="{9EF88341-C8D0-43D0-A788-D20EA168D609}" destId="{AEF552AD-A7C3-4E6E-B99A-3931AFBECE36}" srcOrd="3" destOrd="0" parTransId="{A6F3D9B1-1233-4CDE-B273-79E3A8ACA929}" sibTransId="{7F87EC82-0AA0-4D89-9367-18FA37ABC4A9}"/>
    <dgm:cxn modelId="{8F7735EF-78C7-4295-9CB3-B40C21B9F46A}" type="presOf" srcId="{CB0E3301-B3B5-4384-B773-93E626C34D92}" destId="{BB09CC9E-253B-4739-BDC0-5EDB851B19E2}" srcOrd="0" destOrd="0" presId="urn:microsoft.com/office/officeart/2005/8/layout/matrix2"/>
    <dgm:cxn modelId="{A89915C7-6620-4492-BB11-AE62F9592BD9}" type="presParOf" srcId="{BBA8F4CA-2BEB-47CD-93DB-E8070BDD4FD7}" destId="{82BC523D-AAFC-4E33-9DA9-DC455BF5B77C}" srcOrd="0" destOrd="0" presId="urn:microsoft.com/office/officeart/2005/8/layout/matrix2"/>
    <dgm:cxn modelId="{C0EBE8B9-861F-4FFF-A50B-C8374857653D}" type="presParOf" srcId="{BBA8F4CA-2BEB-47CD-93DB-E8070BDD4FD7}" destId="{0AAD7538-B673-4DFB-A35A-BEA544FA451C}" srcOrd="1" destOrd="0" presId="urn:microsoft.com/office/officeart/2005/8/layout/matrix2"/>
    <dgm:cxn modelId="{B2725682-BE5E-457B-BCD5-91E31404DAFF}" type="presParOf" srcId="{BBA8F4CA-2BEB-47CD-93DB-E8070BDD4FD7}" destId="{BB09CC9E-253B-4739-BDC0-5EDB851B19E2}" srcOrd="2" destOrd="0" presId="urn:microsoft.com/office/officeart/2005/8/layout/matrix2"/>
    <dgm:cxn modelId="{AA21FBF7-5A77-4099-A93F-9041EC592602}" type="presParOf" srcId="{BBA8F4CA-2BEB-47CD-93DB-E8070BDD4FD7}" destId="{19539689-3FB9-49CA-8F3C-7C24FF035110}" srcOrd="3" destOrd="0" presId="urn:microsoft.com/office/officeart/2005/8/layout/matrix2"/>
    <dgm:cxn modelId="{C14D19E3-F008-4A41-A470-D3A0B2895C11}" type="presParOf" srcId="{BBA8F4CA-2BEB-47CD-93DB-E8070BDD4FD7}" destId="{E228122F-E0F7-415C-B58D-08E6C3BAB33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C523D-AAFC-4E33-9DA9-DC455BF5B77C}">
      <dsp:nvSpPr>
        <dsp:cNvPr id="0" name=""/>
        <dsp:cNvSpPr/>
      </dsp:nvSpPr>
      <dsp:spPr>
        <a:xfrm>
          <a:off x="857250" y="0"/>
          <a:ext cx="4038600" cy="40386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AD7538-B673-4DFB-A35A-BEA544FA451C}">
      <dsp:nvSpPr>
        <dsp:cNvPr id="0" name=""/>
        <dsp:cNvSpPr/>
      </dsp:nvSpPr>
      <dsp:spPr>
        <a:xfrm>
          <a:off x="1119759" y="262509"/>
          <a:ext cx="1615440" cy="1615440"/>
        </a:xfrm>
        <a:prstGeom prst="round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C00000"/>
              </a:solidFill>
            </a:rPr>
            <a:t>Direct</a:t>
          </a:r>
        </a:p>
        <a:p>
          <a:pPr marL="0" lvl="0" indent="0" algn="ctr" defTabSz="711200">
            <a:lnSpc>
              <a:spcPct val="90000"/>
            </a:lnSpc>
            <a:spcBef>
              <a:spcPct val="0"/>
            </a:spcBef>
            <a:spcAft>
              <a:spcPct val="35000"/>
            </a:spcAft>
            <a:buNone/>
          </a:pPr>
          <a:r>
            <a:rPr lang="en-US" sz="1400" b="0" kern="1200" dirty="0">
              <a:solidFill>
                <a:schemeClr val="bg1"/>
              </a:solidFill>
            </a:rPr>
            <a:t>Assertive</a:t>
          </a:r>
        </a:p>
        <a:p>
          <a:pPr marL="0" lvl="0" indent="0" algn="ctr" defTabSz="711200">
            <a:lnSpc>
              <a:spcPct val="90000"/>
            </a:lnSpc>
            <a:spcBef>
              <a:spcPct val="0"/>
            </a:spcBef>
            <a:spcAft>
              <a:spcPct val="35000"/>
            </a:spcAft>
            <a:buNone/>
          </a:pPr>
          <a:r>
            <a:rPr lang="en-US" sz="1400" b="0" kern="1200" dirty="0">
              <a:solidFill>
                <a:schemeClr val="bg1"/>
              </a:solidFill>
            </a:rPr>
            <a:t>Strong</a:t>
          </a:r>
        </a:p>
        <a:p>
          <a:pPr marL="0" lvl="0" indent="0" algn="ctr" defTabSz="711200">
            <a:lnSpc>
              <a:spcPct val="90000"/>
            </a:lnSpc>
            <a:spcBef>
              <a:spcPct val="0"/>
            </a:spcBef>
            <a:spcAft>
              <a:spcPct val="35000"/>
            </a:spcAft>
            <a:buNone/>
          </a:pPr>
          <a:r>
            <a:rPr lang="en-US" sz="1400" b="0" kern="1200" dirty="0">
              <a:solidFill>
                <a:schemeClr val="bg1"/>
              </a:solidFill>
            </a:rPr>
            <a:t>Impatient</a:t>
          </a:r>
        </a:p>
        <a:p>
          <a:pPr marL="0" lvl="0" indent="0" algn="ctr" defTabSz="711200">
            <a:lnSpc>
              <a:spcPct val="90000"/>
            </a:lnSpc>
            <a:spcBef>
              <a:spcPct val="0"/>
            </a:spcBef>
            <a:spcAft>
              <a:spcPct val="35000"/>
            </a:spcAft>
            <a:buNone/>
          </a:pPr>
          <a:r>
            <a:rPr lang="en-US" sz="1400" b="0" kern="1200" dirty="0">
              <a:solidFill>
                <a:schemeClr val="bg1"/>
              </a:solidFill>
            </a:rPr>
            <a:t>Results Focused</a:t>
          </a:r>
        </a:p>
      </dsp:txBody>
      <dsp:txXfrm>
        <a:off x="1198618" y="341368"/>
        <a:ext cx="1457722" cy="1457722"/>
      </dsp:txXfrm>
    </dsp:sp>
    <dsp:sp modelId="{BB09CC9E-253B-4739-BDC0-5EDB851B19E2}">
      <dsp:nvSpPr>
        <dsp:cNvPr id="0" name=""/>
        <dsp:cNvSpPr/>
      </dsp:nvSpPr>
      <dsp:spPr>
        <a:xfrm>
          <a:off x="3017901" y="262509"/>
          <a:ext cx="1615440" cy="1615440"/>
        </a:xfrm>
        <a:prstGeom prst="round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dirty="0"/>
        </a:p>
        <a:p>
          <a:pPr marL="0" lvl="0" indent="0" algn="ctr" defTabSz="711200">
            <a:lnSpc>
              <a:spcPct val="90000"/>
            </a:lnSpc>
            <a:spcBef>
              <a:spcPct val="0"/>
            </a:spcBef>
            <a:spcAft>
              <a:spcPct val="35000"/>
            </a:spcAft>
            <a:buNone/>
          </a:pPr>
          <a:r>
            <a:rPr lang="en-US" sz="1600" b="1" kern="1200" dirty="0">
              <a:solidFill>
                <a:srgbClr val="7030A0"/>
              </a:solidFill>
            </a:rPr>
            <a:t>Passionate</a:t>
          </a:r>
        </a:p>
        <a:p>
          <a:pPr marL="0" lvl="0" indent="0" algn="ctr" defTabSz="711200">
            <a:lnSpc>
              <a:spcPct val="90000"/>
            </a:lnSpc>
            <a:spcBef>
              <a:spcPct val="0"/>
            </a:spcBef>
            <a:spcAft>
              <a:spcPct val="35000"/>
            </a:spcAft>
            <a:buNone/>
          </a:pPr>
          <a:r>
            <a:rPr lang="en-US" sz="1400" b="0" kern="1200" dirty="0">
              <a:solidFill>
                <a:schemeClr val="bg1"/>
              </a:solidFill>
            </a:rPr>
            <a:t>Talkative</a:t>
          </a:r>
        </a:p>
        <a:p>
          <a:pPr marL="0" lvl="0" indent="0" algn="ctr" defTabSz="711200">
            <a:lnSpc>
              <a:spcPct val="90000"/>
            </a:lnSpc>
            <a:spcBef>
              <a:spcPct val="0"/>
            </a:spcBef>
            <a:spcAft>
              <a:spcPct val="35000"/>
            </a:spcAft>
            <a:buNone/>
          </a:pPr>
          <a:r>
            <a:rPr lang="en-US" sz="1400" b="0" kern="1200" dirty="0">
              <a:solidFill>
                <a:schemeClr val="bg1"/>
              </a:solidFill>
            </a:rPr>
            <a:t>Outgoing</a:t>
          </a:r>
        </a:p>
        <a:p>
          <a:pPr marL="0" lvl="0" indent="0" algn="ctr" defTabSz="711200">
            <a:lnSpc>
              <a:spcPct val="90000"/>
            </a:lnSpc>
            <a:spcBef>
              <a:spcPct val="0"/>
            </a:spcBef>
            <a:spcAft>
              <a:spcPct val="35000"/>
            </a:spcAft>
            <a:buNone/>
          </a:pPr>
          <a:r>
            <a:rPr lang="en-US" sz="1400" b="0" kern="1200" dirty="0">
              <a:solidFill>
                <a:schemeClr val="bg1"/>
              </a:solidFill>
            </a:rPr>
            <a:t>Optimistic</a:t>
          </a:r>
        </a:p>
        <a:p>
          <a:pPr marL="0" lvl="0" indent="0" algn="ctr" defTabSz="711200">
            <a:lnSpc>
              <a:spcPct val="90000"/>
            </a:lnSpc>
            <a:spcBef>
              <a:spcPct val="0"/>
            </a:spcBef>
            <a:spcAft>
              <a:spcPct val="35000"/>
            </a:spcAft>
            <a:buNone/>
          </a:pPr>
          <a:r>
            <a:rPr lang="en-US" sz="1400" b="0" kern="1200" dirty="0">
              <a:solidFill>
                <a:schemeClr val="bg1"/>
              </a:solidFill>
            </a:rPr>
            <a:t>Future Focused</a:t>
          </a:r>
        </a:p>
        <a:p>
          <a:pPr marL="0" lvl="0" indent="0" algn="ctr" defTabSz="711200">
            <a:lnSpc>
              <a:spcPct val="90000"/>
            </a:lnSpc>
            <a:spcBef>
              <a:spcPct val="0"/>
            </a:spcBef>
            <a:spcAft>
              <a:spcPct val="35000"/>
            </a:spcAft>
            <a:buNone/>
          </a:pPr>
          <a:endParaRPr lang="en-US" sz="2200" kern="1200" dirty="0"/>
        </a:p>
      </dsp:txBody>
      <dsp:txXfrm>
        <a:off x="3096760" y="341368"/>
        <a:ext cx="1457722" cy="1457722"/>
      </dsp:txXfrm>
    </dsp:sp>
    <dsp:sp modelId="{19539689-3FB9-49CA-8F3C-7C24FF035110}">
      <dsp:nvSpPr>
        <dsp:cNvPr id="0" name=""/>
        <dsp:cNvSpPr/>
      </dsp:nvSpPr>
      <dsp:spPr>
        <a:xfrm>
          <a:off x="1119759" y="2160651"/>
          <a:ext cx="1615440" cy="1615440"/>
        </a:xfrm>
        <a:prstGeom prst="round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2060"/>
              </a:solidFill>
            </a:rPr>
            <a:t>Careful</a:t>
          </a:r>
        </a:p>
        <a:p>
          <a:pPr marL="0" lvl="0" indent="0" algn="ctr" defTabSz="711200">
            <a:lnSpc>
              <a:spcPct val="90000"/>
            </a:lnSpc>
            <a:spcBef>
              <a:spcPct val="0"/>
            </a:spcBef>
            <a:spcAft>
              <a:spcPct val="35000"/>
            </a:spcAft>
            <a:buNone/>
          </a:pPr>
          <a:r>
            <a:rPr lang="en-US" sz="1400" b="0" kern="1200" dirty="0">
              <a:solidFill>
                <a:schemeClr val="bg1"/>
              </a:solidFill>
            </a:rPr>
            <a:t>Restrained</a:t>
          </a:r>
        </a:p>
        <a:p>
          <a:pPr marL="0" lvl="0" indent="0" algn="ctr" defTabSz="711200">
            <a:lnSpc>
              <a:spcPct val="90000"/>
            </a:lnSpc>
            <a:spcBef>
              <a:spcPct val="0"/>
            </a:spcBef>
            <a:spcAft>
              <a:spcPct val="35000"/>
            </a:spcAft>
            <a:buNone/>
          </a:pPr>
          <a:r>
            <a:rPr lang="en-US" sz="1400" b="0" kern="1200" dirty="0">
              <a:solidFill>
                <a:schemeClr val="bg1"/>
              </a:solidFill>
            </a:rPr>
            <a:t>Questioning</a:t>
          </a:r>
        </a:p>
        <a:p>
          <a:pPr marL="0" lvl="0" indent="0" algn="ctr" defTabSz="711200">
            <a:lnSpc>
              <a:spcPct val="90000"/>
            </a:lnSpc>
            <a:spcBef>
              <a:spcPct val="0"/>
            </a:spcBef>
            <a:spcAft>
              <a:spcPct val="35000"/>
            </a:spcAft>
            <a:buNone/>
          </a:pPr>
          <a:r>
            <a:rPr lang="en-US" sz="1400" b="0" kern="1200" dirty="0">
              <a:solidFill>
                <a:schemeClr val="bg1"/>
              </a:solidFill>
            </a:rPr>
            <a:t>Cautious</a:t>
          </a:r>
        </a:p>
        <a:p>
          <a:pPr marL="0" lvl="0" indent="0" algn="ctr" defTabSz="711200">
            <a:lnSpc>
              <a:spcPct val="90000"/>
            </a:lnSpc>
            <a:spcBef>
              <a:spcPct val="0"/>
            </a:spcBef>
            <a:spcAft>
              <a:spcPct val="35000"/>
            </a:spcAft>
            <a:buNone/>
          </a:pPr>
          <a:r>
            <a:rPr lang="en-US" sz="1400" b="0" kern="1200" dirty="0">
              <a:solidFill>
                <a:schemeClr val="bg1"/>
              </a:solidFill>
            </a:rPr>
            <a:t>Data Focused</a:t>
          </a:r>
        </a:p>
      </dsp:txBody>
      <dsp:txXfrm>
        <a:off x="1198618" y="2239510"/>
        <a:ext cx="1457722" cy="1457722"/>
      </dsp:txXfrm>
    </dsp:sp>
    <dsp:sp modelId="{E228122F-E0F7-415C-B58D-08E6C3BAB333}">
      <dsp:nvSpPr>
        <dsp:cNvPr id="0" name=""/>
        <dsp:cNvSpPr/>
      </dsp:nvSpPr>
      <dsp:spPr>
        <a:xfrm>
          <a:off x="2957322" y="2160651"/>
          <a:ext cx="1736598" cy="1615440"/>
        </a:xfrm>
        <a:prstGeom prst="round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B050"/>
              </a:solidFill>
              <a:effectLst>
                <a:outerShdw blurRad="38100" dist="38100" dir="2700000" algn="tl">
                  <a:srgbClr val="000000">
                    <a:alpha val="43137"/>
                  </a:srgbClr>
                </a:outerShdw>
              </a:effectLst>
            </a:rPr>
            <a:t>Collaborative</a:t>
          </a:r>
        </a:p>
        <a:p>
          <a:pPr marL="0" lvl="0" indent="0" algn="ctr" defTabSz="711200">
            <a:lnSpc>
              <a:spcPct val="90000"/>
            </a:lnSpc>
            <a:spcBef>
              <a:spcPct val="0"/>
            </a:spcBef>
            <a:spcAft>
              <a:spcPct val="35000"/>
            </a:spcAft>
            <a:buNone/>
          </a:pPr>
          <a:r>
            <a:rPr lang="en-US" sz="1400" b="0" kern="1200" dirty="0">
              <a:solidFill>
                <a:schemeClr val="bg1"/>
              </a:solidFill>
            </a:rPr>
            <a:t>Calm</a:t>
          </a:r>
        </a:p>
        <a:p>
          <a:pPr marL="0" lvl="0" indent="0" algn="ctr" defTabSz="711200">
            <a:lnSpc>
              <a:spcPct val="90000"/>
            </a:lnSpc>
            <a:spcBef>
              <a:spcPct val="0"/>
            </a:spcBef>
            <a:spcAft>
              <a:spcPct val="35000"/>
            </a:spcAft>
            <a:buNone/>
          </a:pPr>
          <a:r>
            <a:rPr lang="en-US" sz="1400" b="0" kern="1200" dirty="0">
              <a:solidFill>
                <a:schemeClr val="bg1"/>
              </a:solidFill>
            </a:rPr>
            <a:t>Sincere</a:t>
          </a:r>
        </a:p>
        <a:p>
          <a:pPr marL="0" lvl="0" indent="0" algn="ctr" defTabSz="711200">
            <a:lnSpc>
              <a:spcPct val="90000"/>
            </a:lnSpc>
            <a:spcBef>
              <a:spcPct val="0"/>
            </a:spcBef>
            <a:spcAft>
              <a:spcPct val="35000"/>
            </a:spcAft>
            <a:buNone/>
          </a:pPr>
          <a:r>
            <a:rPr lang="en-US" sz="1400" b="0" kern="1200" dirty="0">
              <a:solidFill>
                <a:schemeClr val="bg1"/>
              </a:solidFill>
            </a:rPr>
            <a:t>Accepting</a:t>
          </a:r>
        </a:p>
        <a:p>
          <a:pPr marL="0" lvl="0" indent="0" algn="ctr" defTabSz="711200">
            <a:lnSpc>
              <a:spcPct val="90000"/>
            </a:lnSpc>
            <a:spcBef>
              <a:spcPct val="0"/>
            </a:spcBef>
            <a:spcAft>
              <a:spcPct val="35000"/>
            </a:spcAft>
            <a:buNone/>
          </a:pPr>
          <a:r>
            <a:rPr lang="en-US" sz="1400" b="0" kern="1200" dirty="0">
              <a:solidFill>
                <a:schemeClr val="bg1"/>
              </a:solidFill>
            </a:rPr>
            <a:t>People Focused</a:t>
          </a:r>
        </a:p>
      </dsp:txBody>
      <dsp:txXfrm>
        <a:off x="3036181" y="2239510"/>
        <a:ext cx="1578880" cy="1457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C523D-AAFC-4E33-9DA9-DC455BF5B77C}">
      <dsp:nvSpPr>
        <dsp:cNvPr id="0" name=""/>
        <dsp:cNvSpPr/>
      </dsp:nvSpPr>
      <dsp:spPr>
        <a:xfrm>
          <a:off x="857250" y="0"/>
          <a:ext cx="4038600" cy="40386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0AAD7538-B673-4DFB-A35A-BEA544FA451C}">
      <dsp:nvSpPr>
        <dsp:cNvPr id="0" name=""/>
        <dsp:cNvSpPr/>
      </dsp:nvSpPr>
      <dsp:spPr>
        <a:xfrm>
          <a:off x="1119759" y="262509"/>
          <a:ext cx="1615440" cy="1615440"/>
        </a:xfrm>
        <a:prstGeom prst="roundRect">
          <a:avLst/>
        </a:prstGeom>
        <a:solidFill>
          <a:srgbClr val="57D3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0000"/>
              </a:solidFill>
            </a:rPr>
            <a:t>Direct</a:t>
          </a:r>
        </a:p>
        <a:p>
          <a:pPr marL="0" lvl="0" indent="0" algn="ctr" defTabSz="711200">
            <a:lnSpc>
              <a:spcPct val="90000"/>
            </a:lnSpc>
            <a:spcBef>
              <a:spcPct val="0"/>
            </a:spcBef>
            <a:spcAft>
              <a:spcPct val="35000"/>
            </a:spcAft>
            <a:buNone/>
          </a:pPr>
          <a:r>
            <a:rPr lang="en-US" sz="1400" b="0" kern="1200" dirty="0"/>
            <a:t>Assertive</a:t>
          </a:r>
        </a:p>
        <a:p>
          <a:pPr marL="0" lvl="0" indent="0" algn="ctr" defTabSz="711200">
            <a:lnSpc>
              <a:spcPct val="90000"/>
            </a:lnSpc>
            <a:spcBef>
              <a:spcPct val="0"/>
            </a:spcBef>
            <a:spcAft>
              <a:spcPct val="35000"/>
            </a:spcAft>
            <a:buNone/>
          </a:pPr>
          <a:r>
            <a:rPr lang="en-US" sz="1400" b="0" kern="1200" dirty="0"/>
            <a:t>Demanding</a:t>
          </a:r>
        </a:p>
        <a:p>
          <a:pPr marL="0" lvl="0" indent="0" algn="ctr" defTabSz="711200">
            <a:lnSpc>
              <a:spcPct val="90000"/>
            </a:lnSpc>
            <a:spcBef>
              <a:spcPct val="0"/>
            </a:spcBef>
            <a:spcAft>
              <a:spcPct val="35000"/>
            </a:spcAft>
            <a:buNone/>
          </a:pPr>
          <a:r>
            <a:rPr lang="en-US" sz="1400" b="0" kern="1200" dirty="0"/>
            <a:t>Judgmental</a:t>
          </a:r>
        </a:p>
        <a:p>
          <a:pPr marL="0" lvl="0" indent="0" algn="ctr" defTabSz="711200">
            <a:lnSpc>
              <a:spcPct val="90000"/>
            </a:lnSpc>
            <a:spcBef>
              <a:spcPct val="0"/>
            </a:spcBef>
            <a:spcAft>
              <a:spcPct val="35000"/>
            </a:spcAft>
            <a:buNone/>
          </a:pPr>
          <a:r>
            <a:rPr lang="en-US" sz="1400" b="0" kern="1200" dirty="0"/>
            <a:t>Results Focused</a:t>
          </a:r>
        </a:p>
      </dsp:txBody>
      <dsp:txXfrm>
        <a:off x="1198618" y="341368"/>
        <a:ext cx="1457722" cy="1457722"/>
      </dsp:txXfrm>
    </dsp:sp>
    <dsp:sp modelId="{BB09CC9E-253B-4739-BDC0-5EDB851B19E2}">
      <dsp:nvSpPr>
        <dsp:cNvPr id="0" name=""/>
        <dsp:cNvSpPr/>
      </dsp:nvSpPr>
      <dsp:spPr>
        <a:xfrm>
          <a:off x="3017901" y="262509"/>
          <a:ext cx="1615440" cy="1615440"/>
        </a:xfrm>
        <a:prstGeom prst="roundRect">
          <a:avLst/>
        </a:prstGeom>
        <a:solidFill>
          <a:srgbClr val="57D3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dirty="0"/>
        </a:p>
        <a:p>
          <a:pPr marL="0" lvl="0" indent="0" algn="ctr" defTabSz="711200">
            <a:lnSpc>
              <a:spcPct val="90000"/>
            </a:lnSpc>
            <a:spcBef>
              <a:spcPct val="0"/>
            </a:spcBef>
            <a:spcAft>
              <a:spcPct val="35000"/>
            </a:spcAft>
            <a:buNone/>
          </a:pPr>
          <a:r>
            <a:rPr lang="en-US" sz="1600" b="1" kern="1200" dirty="0">
              <a:solidFill>
                <a:srgbClr val="7030A0"/>
              </a:solidFill>
            </a:rPr>
            <a:t>Passionate</a:t>
          </a:r>
        </a:p>
        <a:p>
          <a:pPr marL="0" lvl="0" indent="0" algn="ctr" defTabSz="711200">
            <a:lnSpc>
              <a:spcPct val="90000"/>
            </a:lnSpc>
            <a:spcBef>
              <a:spcPct val="0"/>
            </a:spcBef>
            <a:spcAft>
              <a:spcPct val="35000"/>
            </a:spcAft>
            <a:buNone/>
          </a:pPr>
          <a:r>
            <a:rPr lang="en-US" sz="1400" b="0" kern="1200" dirty="0"/>
            <a:t>Talkative</a:t>
          </a:r>
        </a:p>
        <a:p>
          <a:pPr marL="0" lvl="0" indent="0" algn="ctr" defTabSz="711200">
            <a:lnSpc>
              <a:spcPct val="90000"/>
            </a:lnSpc>
            <a:spcBef>
              <a:spcPct val="0"/>
            </a:spcBef>
            <a:spcAft>
              <a:spcPct val="35000"/>
            </a:spcAft>
            <a:buNone/>
          </a:pPr>
          <a:r>
            <a:rPr lang="en-US" sz="1400" b="0" kern="1200" dirty="0"/>
            <a:t>Outgoing</a:t>
          </a:r>
        </a:p>
        <a:p>
          <a:pPr marL="0" lvl="0" indent="0" algn="ctr" defTabSz="711200">
            <a:lnSpc>
              <a:spcPct val="90000"/>
            </a:lnSpc>
            <a:spcBef>
              <a:spcPct val="0"/>
            </a:spcBef>
            <a:spcAft>
              <a:spcPct val="35000"/>
            </a:spcAft>
            <a:buNone/>
          </a:pPr>
          <a:r>
            <a:rPr lang="en-US" sz="1400" b="0" kern="1200" dirty="0"/>
            <a:t>Optimistic</a:t>
          </a:r>
        </a:p>
        <a:p>
          <a:pPr marL="0" lvl="0" indent="0" algn="ctr" defTabSz="711200">
            <a:lnSpc>
              <a:spcPct val="90000"/>
            </a:lnSpc>
            <a:spcBef>
              <a:spcPct val="0"/>
            </a:spcBef>
            <a:spcAft>
              <a:spcPct val="35000"/>
            </a:spcAft>
            <a:buNone/>
          </a:pPr>
          <a:r>
            <a:rPr lang="en-US" sz="1400" b="0" kern="1200" dirty="0"/>
            <a:t>Future Focused</a:t>
          </a:r>
        </a:p>
        <a:p>
          <a:pPr marL="0" lvl="0" indent="0" algn="ctr" defTabSz="711200">
            <a:lnSpc>
              <a:spcPct val="90000"/>
            </a:lnSpc>
            <a:spcBef>
              <a:spcPct val="0"/>
            </a:spcBef>
            <a:spcAft>
              <a:spcPct val="35000"/>
            </a:spcAft>
            <a:buNone/>
          </a:pPr>
          <a:endParaRPr lang="en-US" sz="2200" kern="1200" dirty="0"/>
        </a:p>
      </dsp:txBody>
      <dsp:txXfrm>
        <a:off x="3096760" y="341368"/>
        <a:ext cx="1457722" cy="1457722"/>
      </dsp:txXfrm>
    </dsp:sp>
    <dsp:sp modelId="{19539689-3FB9-49CA-8F3C-7C24FF035110}">
      <dsp:nvSpPr>
        <dsp:cNvPr id="0" name=""/>
        <dsp:cNvSpPr/>
      </dsp:nvSpPr>
      <dsp:spPr>
        <a:xfrm>
          <a:off x="1119759" y="2160651"/>
          <a:ext cx="1615440" cy="1615440"/>
        </a:xfrm>
        <a:prstGeom prst="roundRect">
          <a:avLst/>
        </a:prstGeom>
        <a:solidFill>
          <a:srgbClr val="57D3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2060"/>
              </a:solidFill>
            </a:rPr>
            <a:t>Careful</a:t>
          </a:r>
        </a:p>
        <a:p>
          <a:pPr marL="0" lvl="0" indent="0" algn="ctr" defTabSz="711200">
            <a:lnSpc>
              <a:spcPct val="90000"/>
            </a:lnSpc>
            <a:spcBef>
              <a:spcPct val="0"/>
            </a:spcBef>
            <a:spcAft>
              <a:spcPct val="35000"/>
            </a:spcAft>
            <a:buNone/>
          </a:pPr>
          <a:r>
            <a:rPr lang="en-US" sz="1400" b="0" kern="1200" dirty="0"/>
            <a:t>Restrained</a:t>
          </a:r>
        </a:p>
        <a:p>
          <a:pPr marL="0" lvl="0" indent="0" algn="ctr" defTabSz="711200">
            <a:lnSpc>
              <a:spcPct val="90000"/>
            </a:lnSpc>
            <a:spcBef>
              <a:spcPct val="0"/>
            </a:spcBef>
            <a:spcAft>
              <a:spcPct val="35000"/>
            </a:spcAft>
            <a:buNone/>
          </a:pPr>
          <a:r>
            <a:rPr lang="en-US" sz="1400" b="0" kern="1200" dirty="0"/>
            <a:t>Questioning</a:t>
          </a:r>
        </a:p>
        <a:p>
          <a:pPr marL="0" lvl="0" indent="0" algn="ctr" defTabSz="711200">
            <a:lnSpc>
              <a:spcPct val="90000"/>
            </a:lnSpc>
            <a:spcBef>
              <a:spcPct val="0"/>
            </a:spcBef>
            <a:spcAft>
              <a:spcPct val="35000"/>
            </a:spcAft>
            <a:buNone/>
          </a:pPr>
          <a:r>
            <a:rPr lang="en-US" sz="1400" b="0" kern="1200" dirty="0"/>
            <a:t>Cautious</a:t>
          </a:r>
        </a:p>
        <a:p>
          <a:pPr marL="0" lvl="0" indent="0" algn="ctr" defTabSz="711200">
            <a:lnSpc>
              <a:spcPct val="90000"/>
            </a:lnSpc>
            <a:spcBef>
              <a:spcPct val="0"/>
            </a:spcBef>
            <a:spcAft>
              <a:spcPct val="35000"/>
            </a:spcAft>
            <a:buNone/>
          </a:pPr>
          <a:r>
            <a:rPr lang="en-US" sz="1400" b="0" kern="1200" dirty="0"/>
            <a:t>Data Focused</a:t>
          </a:r>
        </a:p>
      </dsp:txBody>
      <dsp:txXfrm>
        <a:off x="1198618" y="2239510"/>
        <a:ext cx="1457722" cy="1457722"/>
      </dsp:txXfrm>
    </dsp:sp>
    <dsp:sp modelId="{E228122F-E0F7-415C-B58D-08E6C3BAB333}">
      <dsp:nvSpPr>
        <dsp:cNvPr id="0" name=""/>
        <dsp:cNvSpPr/>
      </dsp:nvSpPr>
      <dsp:spPr>
        <a:xfrm>
          <a:off x="2871049" y="2160651"/>
          <a:ext cx="1909143" cy="1615440"/>
        </a:xfrm>
        <a:prstGeom prst="roundRect">
          <a:avLst/>
        </a:prstGeom>
        <a:solidFill>
          <a:srgbClr val="57D3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n w="3175"/>
              <a:solidFill>
                <a:srgbClr val="00B050"/>
              </a:solidFill>
              <a:effectLst>
                <a:outerShdw blurRad="38100" dist="38100" dir="2700000" algn="tl">
                  <a:srgbClr val="000000">
                    <a:alpha val="43137"/>
                  </a:srgbClr>
                </a:outerShdw>
              </a:effectLst>
            </a:rPr>
            <a:t>Collaborative</a:t>
          </a:r>
        </a:p>
        <a:p>
          <a:pPr marL="0" lvl="0" indent="0" algn="ctr" defTabSz="711200">
            <a:lnSpc>
              <a:spcPct val="90000"/>
            </a:lnSpc>
            <a:spcBef>
              <a:spcPct val="0"/>
            </a:spcBef>
            <a:spcAft>
              <a:spcPct val="35000"/>
            </a:spcAft>
            <a:buNone/>
          </a:pPr>
          <a:r>
            <a:rPr lang="en-US" sz="1400" b="0" kern="1200" dirty="0"/>
            <a:t>Calm</a:t>
          </a:r>
        </a:p>
        <a:p>
          <a:pPr marL="0" lvl="0" indent="0" algn="ctr" defTabSz="711200">
            <a:lnSpc>
              <a:spcPct val="90000"/>
            </a:lnSpc>
            <a:spcBef>
              <a:spcPct val="0"/>
            </a:spcBef>
            <a:spcAft>
              <a:spcPct val="35000"/>
            </a:spcAft>
            <a:buNone/>
          </a:pPr>
          <a:r>
            <a:rPr lang="en-US" sz="1400" b="0" kern="1200" dirty="0"/>
            <a:t>Sincere</a:t>
          </a:r>
        </a:p>
        <a:p>
          <a:pPr marL="0" lvl="0" indent="0" algn="ctr" defTabSz="711200">
            <a:lnSpc>
              <a:spcPct val="90000"/>
            </a:lnSpc>
            <a:spcBef>
              <a:spcPct val="0"/>
            </a:spcBef>
            <a:spcAft>
              <a:spcPct val="35000"/>
            </a:spcAft>
            <a:buNone/>
          </a:pPr>
          <a:r>
            <a:rPr lang="en-US" sz="1400" b="0" kern="1200" dirty="0"/>
            <a:t>Accepting</a:t>
          </a:r>
        </a:p>
        <a:p>
          <a:pPr marL="0" lvl="0" indent="0" algn="ctr" defTabSz="711200">
            <a:lnSpc>
              <a:spcPct val="90000"/>
            </a:lnSpc>
            <a:spcBef>
              <a:spcPct val="0"/>
            </a:spcBef>
            <a:spcAft>
              <a:spcPct val="35000"/>
            </a:spcAft>
            <a:buNone/>
          </a:pPr>
          <a:r>
            <a:rPr lang="en-US" sz="1400" b="0" kern="1200" dirty="0"/>
            <a:t>People Focused</a:t>
          </a:r>
        </a:p>
      </dsp:txBody>
      <dsp:txXfrm>
        <a:off x="2949908" y="2239510"/>
        <a:ext cx="1751425" cy="145772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969B135-31D1-469F-9F02-DECD859D7D6D}" type="datetimeFigureOut">
              <a:rPr lang="en-US" smtClean="0"/>
              <a:t>2/8/2022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D239982-4E06-4B7F-AA71-F567F0D90583}" type="slidenum">
              <a:rPr lang="en-US" smtClean="0"/>
              <a:t>‹#›</a:t>
            </a:fld>
            <a:endParaRPr lang="en-US"/>
          </a:p>
        </p:txBody>
      </p:sp>
    </p:spTree>
    <p:extLst>
      <p:ext uri="{BB962C8B-B14F-4D97-AF65-F5344CB8AC3E}">
        <p14:creationId xmlns:p14="http://schemas.microsoft.com/office/powerpoint/2010/main" val="225356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0CA0DC59-9376-4F94-AFAF-BE1E8F53ABA7}" type="datetime1">
              <a:rPr lang="en-US" smtClean="0"/>
              <a:t>2/8/2022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52C17E-6A3A-4060-B67C-5B339E807580}" type="datetime1">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F93028A-CA41-4D97-ABB3-61BA01A29608}" type="datetime1">
              <a:rPr lang="en-US" smtClean="0"/>
              <a:t>2/8/2022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3BC36D-60AD-4B7C-B3AE-CA7CD7BE5E6B}" type="datetime1">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115C5B93-279C-4938-A14C-387D0E5710A4}" type="datetime1">
              <a:rPr lang="en-US" smtClean="0"/>
              <a:t>2/8/2022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7E2CC2A2-72E9-4C06-845A-2A730A0FCD99}" type="datetime1">
              <a:rPr lang="en-US" smtClean="0"/>
              <a:t>2/8/2022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16B59436-2D23-4CA3-81CE-8A83B4FCC2F4}" type="datetime1">
              <a:rPr lang="en-US" smtClean="0"/>
              <a:t>2/8/2022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8C8064-FD0D-4DC0-837C-1ED3DBCF47CE}" type="datetime1">
              <a:rPr lang="en-US" smtClean="0"/>
              <a:t>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E3C7B507-A930-4D08-B64C-44947689A2E6}" type="datetime1">
              <a:rPr lang="en-US" smtClean="0"/>
              <a:t>2/8/2022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4CDB50-9373-4AC5-84CE-34041B2D4A57}" type="datetime1">
              <a:rPr lang="en-US" smtClean="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CC5DBBE9-5B57-467F-88D5-3245D2064C7A}" type="datetime1">
              <a:rPr lang="en-US" smtClean="0"/>
              <a:t>2/8/2022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FA38AD8C-0B1F-4429-BBB3-DA0A2CEBCB30}" type="datetime1">
              <a:rPr lang="en-US" smtClean="0"/>
              <a:t>2/8/2022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media.istockphoto.com/vectors/abstract-compass-needle-pointing-the-word-communication-vector-id502890421?k=20&amp;m=502890421&amp;s=170667a&amp;w=0&amp;h=m8_iEcA5_ipGv7iWKoprj3lDH62nSLIvery86C_RDwQ="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https://media.istockphoto.com/vectors/abstract-compass-needle-pointing-the-word-communication-vector-id502890421?k=20&amp;m=502890421&amp;s=170667a&amp;w=0&amp;h=m8_iEcA5_ipGv7iWKoprj3lDH62nSLIvery86C_RDwQ="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https://media.istockphoto.com/vectors/abstract-compass-needle-pointing-the-word-communication-vector-id502890421?k=20&amp;m=502890421&amp;s=170667a&amp;w=0&amp;h=m8_iEcA5_ipGv7iWKoprj3lDH62nSLIvery86C_RDwQ="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https://media.istockphoto.com/vectors/abstract-compass-needle-pointing-the-word-communication-vector-id502890421?k=20&amp;m=502890421&amp;s=170667a&amp;w=0&amp;h=m8_iEcA5_ipGv7iWKoprj3lDH62nSLIvery86C_RDwQ="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bstract Compass Needle Pointing The Word Communication Stock Illustration  - Download Image Now - iStock">
            <a:extLst>
              <a:ext uri="{FF2B5EF4-FFF2-40B4-BE49-F238E27FC236}">
                <a16:creationId xmlns:a16="http://schemas.microsoft.com/office/drawing/2014/main" id="{F40701E7-C053-4B40-A9EB-52ED7430E016}"/>
              </a:ext>
            </a:extLst>
          </p:cNvPr>
          <p:cNvPicPr>
            <a:picLocks noChangeAspect="1" noChangeArrowheads="1"/>
          </p:cNvPicPr>
          <p:nvPr/>
        </p:nvPicPr>
        <p:blipFill rotWithShape="1">
          <a:blip r:embed="rId2" r:link="rId3">
            <a:alphaModFix amt="35000"/>
            <a:extLst>
              <a:ext uri="{28A0092B-C50C-407E-A947-70E740481C1C}">
                <a14:useLocalDpi xmlns:a14="http://schemas.microsoft.com/office/drawing/2010/main" val="0"/>
              </a:ext>
            </a:extLst>
          </a:blip>
          <a:srcRect b="25000"/>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08B0E5C-DC7D-4E38-90EB-EADC35402C5F}"/>
              </a:ext>
            </a:extLst>
          </p:cNvPr>
          <p:cNvSpPr txBox="1"/>
          <p:nvPr/>
        </p:nvSpPr>
        <p:spPr>
          <a:xfrm>
            <a:off x="5734050" y="2228850"/>
            <a:ext cx="5067300" cy="1938992"/>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5 Star Communication: </a:t>
            </a:r>
          </a:p>
          <a:p>
            <a:r>
              <a:rPr lang="en-US" sz="4000" b="1" dirty="0">
                <a:latin typeface="Calibri" panose="020F0502020204030204" pitchFamily="34" charset="0"/>
                <a:cs typeface="Calibri" panose="020F0502020204030204" pitchFamily="34" charset="0"/>
              </a:rPr>
              <a:t>Navigating Critical Conversations</a:t>
            </a:r>
          </a:p>
        </p:txBody>
      </p:sp>
      <p:sp>
        <p:nvSpPr>
          <p:cNvPr id="6" name="Text Box 55">
            <a:extLst>
              <a:ext uri="{FF2B5EF4-FFF2-40B4-BE49-F238E27FC236}">
                <a16:creationId xmlns:a16="http://schemas.microsoft.com/office/drawing/2014/main" id="{954DDF3B-EE29-4B39-A098-2E7A2B1775CD}"/>
              </a:ext>
            </a:extLst>
          </p:cNvPr>
          <p:cNvSpPr txBox="1"/>
          <p:nvPr/>
        </p:nvSpPr>
        <p:spPr>
          <a:xfrm>
            <a:off x="280987" y="6280649"/>
            <a:ext cx="3343275" cy="32766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February 9, 2022</a:t>
            </a:r>
          </a:p>
        </p:txBody>
      </p:sp>
      <p:pic>
        <p:nvPicPr>
          <p:cNvPr id="8" name="Picture 7" descr="cid:image010.png@01D29272.6C126E80">
            <a:extLst>
              <a:ext uri="{FF2B5EF4-FFF2-40B4-BE49-F238E27FC236}">
                <a16:creationId xmlns:a16="http://schemas.microsoft.com/office/drawing/2014/main" id="{FB7E0F70-7FD2-482C-9402-440CC5406C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63439" y="5843651"/>
            <a:ext cx="1969460" cy="724998"/>
          </a:xfrm>
          <a:prstGeom prst="rect">
            <a:avLst/>
          </a:prstGeom>
          <a:noFill/>
          <a:ln>
            <a:noFill/>
          </a:ln>
        </p:spPr>
      </p:pic>
      <p:sp>
        <p:nvSpPr>
          <p:cNvPr id="5" name="Slide Number Placeholder 4">
            <a:extLst>
              <a:ext uri="{FF2B5EF4-FFF2-40B4-BE49-F238E27FC236}">
                <a16:creationId xmlns:a16="http://schemas.microsoft.com/office/drawing/2014/main" id="{FF58737E-0611-445F-85F2-A16502DB835F}"/>
              </a:ext>
            </a:extLst>
          </p:cNvPr>
          <p:cNvSpPr>
            <a:spLocks noGrp="1"/>
          </p:cNvSpPr>
          <p:nvPr>
            <p:ph type="sldNum" sz="quarter" idx="12"/>
          </p:nvPr>
        </p:nvSpPr>
        <p:spPr/>
        <p:txBody>
          <a:bodyPr/>
          <a:lstStyle/>
          <a:p>
            <a:fld id="{6D22F896-40B5-4ADD-8801-0D06FADFA095}" type="slidenum">
              <a:rPr lang="en-US" smtClean="0"/>
              <a:t>1</a:t>
            </a:fld>
            <a:endParaRPr lang="en-US" dirty="0"/>
          </a:p>
        </p:txBody>
      </p:sp>
      <p:pic>
        <p:nvPicPr>
          <p:cNvPr id="9" name="Picture 8" descr="Laura Cardon - AMERICAN PYROTECHNICS ASSOCIATION">
            <a:extLst>
              <a:ext uri="{FF2B5EF4-FFF2-40B4-BE49-F238E27FC236}">
                <a16:creationId xmlns:a16="http://schemas.microsoft.com/office/drawing/2014/main" id="{5BA10536-0BF0-4CE8-AEC3-30AE534BB69D}"/>
              </a:ext>
            </a:extLst>
          </p:cNvPr>
          <p:cNvPicPr>
            <a:picLocks noChangeAspect="1"/>
          </p:cNvPicPr>
          <p:nvPr/>
        </p:nvPicPr>
        <p:blipFill>
          <a:blip r:embed="rId5" cstate="print">
            <a:alphaModFix/>
            <a:extLst>
              <a:ext uri="{28A0092B-C50C-407E-A947-70E740481C1C}">
                <a14:useLocalDpi xmlns:a14="http://schemas.microsoft.com/office/drawing/2010/main" val="0"/>
              </a:ext>
            </a:extLst>
          </a:blip>
          <a:srcRect/>
          <a:stretch>
            <a:fillRect/>
          </a:stretch>
        </p:blipFill>
        <p:spPr bwMode="auto">
          <a:xfrm>
            <a:off x="946783" y="387065"/>
            <a:ext cx="1619287" cy="1619287"/>
          </a:xfrm>
          <a:prstGeom prst="rect">
            <a:avLst/>
          </a:prstGeom>
          <a:noFill/>
          <a:ln>
            <a:noFill/>
          </a:ln>
        </p:spPr>
      </p:pic>
    </p:spTree>
    <p:extLst>
      <p:ext uri="{BB962C8B-B14F-4D97-AF65-F5344CB8AC3E}">
        <p14:creationId xmlns:p14="http://schemas.microsoft.com/office/powerpoint/2010/main" val="83761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C5D38-1D39-4B4B-B17D-86B33AE63040}"/>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5" name="Title 1">
            <a:extLst>
              <a:ext uri="{FF2B5EF4-FFF2-40B4-BE49-F238E27FC236}">
                <a16:creationId xmlns:a16="http://schemas.microsoft.com/office/drawing/2014/main" id="{A3BDDE00-49EA-4F51-A163-97442CE24EB6}"/>
              </a:ext>
            </a:extLst>
          </p:cNvPr>
          <p:cNvSpPr txBox="1">
            <a:spLocks/>
          </p:cNvSpPr>
          <p:nvPr/>
        </p:nvSpPr>
        <p:spPr>
          <a:xfrm>
            <a:off x="461375" y="866354"/>
            <a:ext cx="4520478" cy="1478570"/>
          </a:xfrm>
          <a:prstGeom prst="rect">
            <a:avLst/>
          </a:prstGeom>
        </p:spPr>
        <p:txBody>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r>
              <a:rPr lang="en-US" b="1">
                <a:solidFill>
                  <a:srgbClr val="002060"/>
                </a:solidFill>
                <a:effectLst>
                  <a:outerShdw blurRad="38100" dist="38100" dir="2700000" algn="tl">
                    <a:srgbClr val="000000">
                      <a:alpha val="43137"/>
                    </a:srgbClr>
                  </a:outerShdw>
                </a:effectLst>
              </a:rPr>
              <a:t>Communication Styles</a:t>
            </a:r>
            <a:endParaRPr lang="en-US" b="1" dirty="0">
              <a:solidFill>
                <a:srgbClr val="002060"/>
              </a:solidFill>
              <a:effectLst>
                <a:outerShdw blurRad="38100" dist="38100" dir="2700000" algn="tl">
                  <a:srgbClr val="000000">
                    <a:alpha val="43137"/>
                  </a:srgbClr>
                </a:outerShdw>
              </a:effectLst>
            </a:endParaRPr>
          </a:p>
        </p:txBody>
      </p:sp>
      <p:graphicFrame>
        <p:nvGraphicFramePr>
          <p:cNvPr id="7" name="Diagram 6">
            <a:extLst>
              <a:ext uri="{FF2B5EF4-FFF2-40B4-BE49-F238E27FC236}">
                <a16:creationId xmlns:a16="http://schemas.microsoft.com/office/drawing/2014/main" id="{3A210CBF-F84B-4F20-BB70-544F722D9EB5}"/>
              </a:ext>
            </a:extLst>
          </p:cNvPr>
          <p:cNvGraphicFramePr/>
          <p:nvPr>
            <p:extLst>
              <p:ext uri="{D42A27DB-BD31-4B8C-83A1-F6EECF244321}">
                <p14:modId xmlns:p14="http://schemas.microsoft.com/office/powerpoint/2010/main" val="1348522110"/>
              </p:ext>
            </p:extLst>
          </p:nvPr>
        </p:nvGraphicFramePr>
        <p:xfrm>
          <a:off x="4507230" y="1678361"/>
          <a:ext cx="57531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34">
            <a:extLst>
              <a:ext uri="{FF2B5EF4-FFF2-40B4-BE49-F238E27FC236}">
                <a16:creationId xmlns:a16="http://schemas.microsoft.com/office/drawing/2014/main" id="{8D4F7AA2-0AB2-4B47-A5F0-6F2734E4FA69}"/>
              </a:ext>
            </a:extLst>
          </p:cNvPr>
          <p:cNvSpPr txBox="1">
            <a:spLocks noChangeArrowheads="1"/>
          </p:cNvSpPr>
          <p:nvPr/>
        </p:nvSpPr>
        <p:spPr bwMode="auto">
          <a:xfrm>
            <a:off x="6772620" y="622244"/>
            <a:ext cx="1196975" cy="8001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1400" dirty="0">
                <a:latin typeface="Calibri" panose="020F0502020204030204" pitchFamily="34" charset="0"/>
                <a:cs typeface="Calibri" panose="020F0502020204030204" pitchFamily="34" charset="0"/>
              </a:rPr>
              <a:t>E</a:t>
            </a: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x</a:t>
            </a: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ternal</a:t>
            </a:r>
            <a:endParaRPr kumimoji="0" lang="en-US" altLang="en-US" sz="14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Fast</a:t>
            </a:r>
            <a:endParaRPr kumimoji="0" lang="en-US" altLang="en-US"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Assertive</a:t>
            </a:r>
            <a:endParaRPr kumimoji="0" lang="en-US" altLang="en-US" sz="1800" b="0" i="0" u="none" strike="noStrike" cap="none" normalizeH="0" baseline="0" dirty="0">
              <a:ln>
                <a:noFill/>
              </a:ln>
              <a:effectLst/>
              <a:latin typeface="Arial" panose="020B0604020202020204" pitchFamily="34" charset="0"/>
            </a:endParaRPr>
          </a:p>
        </p:txBody>
      </p:sp>
      <p:sp>
        <p:nvSpPr>
          <p:cNvPr id="9" name="Text Box 35">
            <a:extLst>
              <a:ext uri="{FF2B5EF4-FFF2-40B4-BE49-F238E27FC236}">
                <a16:creationId xmlns:a16="http://schemas.microsoft.com/office/drawing/2014/main" id="{C71AF226-1A92-41E9-ACDB-83D3EB716201}"/>
              </a:ext>
            </a:extLst>
          </p:cNvPr>
          <p:cNvSpPr txBox="1">
            <a:spLocks noChangeArrowheads="1"/>
          </p:cNvSpPr>
          <p:nvPr/>
        </p:nvSpPr>
        <p:spPr bwMode="auto">
          <a:xfrm>
            <a:off x="9667239" y="3243566"/>
            <a:ext cx="1120775" cy="8001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People </a:t>
            </a:r>
            <a:endParaRPr kumimoji="0" lang="en-US" altLang="en-US"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Positive</a:t>
            </a:r>
            <a:endParaRPr kumimoji="0" lang="en-US" altLang="en-US"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Accepting</a:t>
            </a:r>
            <a:endParaRPr kumimoji="0" lang="en-US" altLang="en-US" sz="1800" b="0" i="0" u="none" strike="noStrike" cap="none" normalizeH="0" baseline="0" dirty="0">
              <a:ln>
                <a:noFill/>
              </a:ln>
              <a:effectLst/>
              <a:latin typeface="Arial" panose="020B0604020202020204" pitchFamily="34" charset="0"/>
            </a:endParaRPr>
          </a:p>
        </p:txBody>
      </p:sp>
      <p:sp>
        <p:nvSpPr>
          <p:cNvPr id="10" name="Text Box 37">
            <a:extLst>
              <a:ext uri="{FF2B5EF4-FFF2-40B4-BE49-F238E27FC236}">
                <a16:creationId xmlns:a16="http://schemas.microsoft.com/office/drawing/2014/main" id="{DD905245-D387-432D-9937-45719FD24776}"/>
              </a:ext>
            </a:extLst>
          </p:cNvPr>
          <p:cNvSpPr txBox="1">
            <a:spLocks noChangeArrowheads="1"/>
          </p:cNvSpPr>
          <p:nvPr/>
        </p:nvSpPr>
        <p:spPr bwMode="auto">
          <a:xfrm>
            <a:off x="6823392" y="5892192"/>
            <a:ext cx="1120775" cy="8001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1400" dirty="0">
                <a:latin typeface="Calibri" panose="020F0502020204030204" pitchFamily="34" charset="0"/>
                <a:cs typeface="Calibri" panose="020F0502020204030204" pitchFamily="34" charset="0"/>
              </a:rPr>
              <a:t>Internal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cs typeface="Calibri" panose="020F0502020204030204" pitchFamily="34" charset="0"/>
              </a:rPr>
              <a:t>Slow</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Calibri" panose="020F0502020204030204" pitchFamily="34" charset="0"/>
                <a:cs typeface="Calibri" panose="020F0502020204030204" pitchFamily="34" charset="0"/>
              </a:rPr>
              <a:t>Reserved</a:t>
            </a:r>
            <a:endParaRPr kumimoji="0" lang="en-US" altLang="en-US" sz="1400" b="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11" name="Text Box 39">
            <a:extLst>
              <a:ext uri="{FF2B5EF4-FFF2-40B4-BE49-F238E27FC236}">
                <a16:creationId xmlns:a16="http://schemas.microsoft.com/office/drawing/2014/main" id="{C02FAF34-4F82-42C7-A4D1-2891C16B0C65}"/>
              </a:ext>
            </a:extLst>
          </p:cNvPr>
          <p:cNvSpPr txBox="1">
            <a:spLocks noChangeArrowheads="1"/>
          </p:cNvSpPr>
          <p:nvPr/>
        </p:nvSpPr>
        <p:spPr bwMode="auto">
          <a:xfrm>
            <a:off x="4016295" y="3282040"/>
            <a:ext cx="1120775" cy="8001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Task</a:t>
            </a:r>
            <a:endParaRPr kumimoji="0" lang="en-US" altLang="en-US" sz="1400" b="0"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Negative</a:t>
            </a:r>
            <a:endParaRPr kumimoji="0" lang="en-US" altLang="en-US" sz="1400" b="0"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Challenging</a:t>
            </a:r>
            <a:endParaRPr kumimoji="0" lang="en-US" altLang="en-US" sz="1400" b="0" i="0" u="none" strike="noStrike" cap="none" normalizeH="0" baseline="0" dirty="0">
              <a:ln>
                <a:noFill/>
              </a:ln>
              <a:effectLst/>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2811AEA7-E554-447E-AF2D-A472BDC6AB4E}"/>
              </a:ext>
            </a:extLst>
          </p:cNvPr>
          <p:cNvCxnSpPr/>
          <p:nvPr/>
        </p:nvCxnSpPr>
        <p:spPr>
          <a:xfrm flipV="1">
            <a:off x="5227320" y="1545562"/>
            <a:ext cx="4312920" cy="423672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8218606-6102-4437-B055-B4B06F3EA566}"/>
              </a:ext>
            </a:extLst>
          </p:cNvPr>
          <p:cNvCxnSpPr/>
          <p:nvPr/>
        </p:nvCxnSpPr>
        <p:spPr>
          <a:xfrm>
            <a:off x="5227320" y="1652242"/>
            <a:ext cx="4427220" cy="413004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8">
            <a:extLst>
              <a:ext uri="{FF2B5EF4-FFF2-40B4-BE49-F238E27FC236}">
                <a16:creationId xmlns:a16="http://schemas.microsoft.com/office/drawing/2014/main" id="{C14979A8-C173-40E4-8FFF-FA9BB09BDE3C}"/>
              </a:ext>
            </a:extLst>
          </p:cNvPr>
          <p:cNvSpPr>
            <a:spLocks noChangeArrowheads="1"/>
          </p:cNvSpPr>
          <p:nvPr/>
        </p:nvSpPr>
        <p:spPr bwMode="auto">
          <a:xfrm>
            <a:off x="3105150" y="61851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0">
            <a:extLst>
              <a:ext uri="{FF2B5EF4-FFF2-40B4-BE49-F238E27FC236}">
                <a16:creationId xmlns:a16="http://schemas.microsoft.com/office/drawing/2014/main" id="{0EEFEF44-FF0A-4A54-9827-6E646E41190B}"/>
              </a:ext>
            </a:extLst>
          </p:cNvPr>
          <p:cNvSpPr>
            <a:spLocks noChangeArrowheads="1"/>
          </p:cNvSpPr>
          <p:nvPr/>
        </p:nvSpPr>
        <p:spPr bwMode="auto">
          <a:xfrm>
            <a:off x="3105150" y="107571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FE970E6E-7881-409B-AD5A-DCCFDDC1912E}"/>
              </a:ext>
            </a:extLst>
          </p:cNvPr>
          <p:cNvSpPr txBox="1"/>
          <p:nvPr/>
        </p:nvSpPr>
        <p:spPr>
          <a:xfrm>
            <a:off x="440300" y="2490368"/>
            <a:ext cx="3530870" cy="1292662"/>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solidFill>
                  <a:srgbClr val="002060"/>
                </a:solidFill>
              </a:rPr>
              <a:t>My Primary/Natural Style Is:</a:t>
            </a:r>
          </a:p>
          <a:p>
            <a:endParaRPr lang="en-US" sz="2000" b="1" dirty="0">
              <a:solidFill>
                <a:srgbClr val="002060"/>
              </a:solidFill>
            </a:endParaRPr>
          </a:p>
          <a:p>
            <a:pPr marL="285750" indent="-285750">
              <a:buFont typeface="Wingdings" panose="05000000000000000000" pitchFamily="2" charset="2"/>
              <a:buChar char="Ø"/>
            </a:pPr>
            <a:r>
              <a:rPr lang="en-US" sz="2000" b="1" dirty="0">
                <a:solidFill>
                  <a:srgbClr val="002060"/>
                </a:solidFill>
              </a:rPr>
              <a:t>Gifts &amp; Gaps of this Style </a:t>
            </a:r>
          </a:p>
          <a:p>
            <a:pPr marL="285750" indent="-285750">
              <a:buFont typeface="Wingdings" panose="05000000000000000000" pitchFamily="2" charset="2"/>
              <a:buChar char="Ø"/>
            </a:pPr>
            <a:endParaRPr lang="en-US" dirty="0"/>
          </a:p>
        </p:txBody>
      </p:sp>
      <p:sp>
        <p:nvSpPr>
          <p:cNvPr id="19" name="TextBox 18">
            <a:extLst>
              <a:ext uri="{FF2B5EF4-FFF2-40B4-BE49-F238E27FC236}">
                <a16:creationId xmlns:a16="http://schemas.microsoft.com/office/drawing/2014/main" id="{1E9C8F13-ED86-4C19-B06F-1CC66EF3DE36}"/>
              </a:ext>
            </a:extLst>
          </p:cNvPr>
          <p:cNvSpPr txBox="1"/>
          <p:nvPr/>
        </p:nvSpPr>
        <p:spPr>
          <a:xfrm>
            <a:off x="704850" y="5391150"/>
            <a:ext cx="3789681" cy="646331"/>
          </a:xfrm>
          <a:prstGeom prst="rect">
            <a:avLst/>
          </a:prstGeom>
          <a:solidFill>
            <a:srgbClr val="00B0F0"/>
          </a:solidFill>
        </p:spPr>
        <p:txBody>
          <a:bodyPr wrap="square" rtlCol="0">
            <a:spAutoFit/>
          </a:bodyPr>
          <a:lstStyle/>
          <a:p>
            <a:r>
              <a:rPr lang="en-US" b="1" dirty="0"/>
              <a:t>Group Discussion:  </a:t>
            </a:r>
            <a:r>
              <a:rPr lang="en-US" dirty="0"/>
              <a:t>Gifts &amp; Gaps of each style.</a:t>
            </a:r>
          </a:p>
        </p:txBody>
      </p:sp>
    </p:spTree>
    <p:extLst>
      <p:ext uri="{BB962C8B-B14F-4D97-AF65-F5344CB8AC3E}">
        <p14:creationId xmlns:p14="http://schemas.microsoft.com/office/powerpoint/2010/main" val="858108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6B3374-3A47-42DA-8FAE-1E735F2713EC}"/>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3" name="Title 1">
            <a:extLst>
              <a:ext uri="{FF2B5EF4-FFF2-40B4-BE49-F238E27FC236}">
                <a16:creationId xmlns:a16="http://schemas.microsoft.com/office/drawing/2014/main" id="{CEE4BE8F-F3E2-41EA-BBF5-E89CC308F24A}"/>
              </a:ext>
            </a:extLst>
          </p:cNvPr>
          <p:cNvSpPr txBox="1">
            <a:spLocks/>
          </p:cNvSpPr>
          <p:nvPr/>
        </p:nvSpPr>
        <p:spPr>
          <a:xfrm rot="16200000">
            <a:off x="-1396425" y="2975320"/>
            <a:ext cx="6386943" cy="907360"/>
          </a:xfrm>
          <a:prstGeom prst="rect">
            <a:avLst/>
          </a:prstGeom>
        </p:spPr>
        <p:txBody>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r>
              <a:rPr lang="en-US" b="1" dirty="0">
                <a:solidFill>
                  <a:srgbClr val="002060"/>
                </a:solidFill>
                <a:effectLst>
                  <a:outerShdw blurRad="38100" dist="38100" dir="2700000" algn="tl">
                    <a:srgbClr val="000000">
                      <a:alpha val="43137"/>
                    </a:srgbClr>
                  </a:outerShdw>
                </a:effectLst>
              </a:rPr>
              <a:t>Be a 5 Star Communicator</a:t>
            </a:r>
          </a:p>
        </p:txBody>
      </p:sp>
      <p:sp>
        <p:nvSpPr>
          <p:cNvPr id="4" name="Slide Number Placeholder 3">
            <a:extLst>
              <a:ext uri="{FF2B5EF4-FFF2-40B4-BE49-F238E27FC236}">
                <a16:creationId xmlns:a16="http://schemas.microsoft.com/office/drawing/2014/main" id="{42FEEBA3-AB1F-4631-B833-94F88F727BEA}"/>
              </a:ext>
            </a:extLst>
          </p:cNvPr>
          <p:cNvSpPr txBox="1">
            <a:spLocks/>
          </p:cNvSpPr>
          <p:nvPr/>
        </p:nvSpPr>
        <p:spPr>
          <a:xfrm>
            <a:off x="10276321" y="5883274"/>
            <a:ext cx="7710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11</a:t>
            </a:fld>
            <a:endParaRPr lang="en-US" dirty="0"/>
          </a:p>
        </p:txBody>
      </p:sp>
      <p:graphicFrame>
        <p:nvGraphicFramePr>
          <p:cNvPr id="5" name="Diagram 4">
            <a:extLst>
              <a:ext uri="{FF2B5EF4-FFF2-40B4-BE49-F238E27FC236}">
                <a16:creationId xmlns:a16="http://schemas.microsoft.com/office/drawing/2014/main" id="{8B1467D9-FD0B-4CC6-9D0B-62564722DDF8}"/>
              </a:ext>
            </a:extLst>
          </p:cNvPr>
          <p:cNvGraphicFramePr/>
          <p:nvPr>
            <p:extLst>
              <p:ext uri="{D42A27DB-BD31-4B8C-83A1-F6EECF244321}">
                <p14:modId xmlns:p14="http://schemas.microsoft.com/office/powerpoint/2010/main" val="3681338409"/>
              </p:ext>
            </p:extLst>
          </p:nvPr>
        </p:nvGraphicFramePr>
        <p:xfrm>
          <a:off x="5135331" y="1616074"/>
          <a:ext cx="57531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34">
            <a:extLst>
              <a:ext uri="{FF2B5EF4-FFF2-40B4-BE49-F238E27FC236}">
                <a16:creationId xmlns:a16="http://schemas.microsoft.com/office/drawing/2014/main" id="{B32B6413-70AC-4508-8BE7-76B19702BB1B}"/>
              </a:ext>
            </a:extLst>
          </p:cNvPr>
          <p:cNvSpPr txBox="1">
            <a:spLocks noChangeArrowheads="1"/>
          </p:cNvSpPr>
          <p:nvPr/>
        </p:nvSpPr>
        <p:spPr bwMode="auto">
          <a:xfrm>
            <a:off x="7375293" y="758824"/>
            <a:ext cx="1196975" cy="8001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External</a:t>
            </a:r>
            <a:endParaRPr kumimoji="0" lang="en-US" altLang="en-US"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Fast</a:t>
            </a:r>
            <a:endParaRPr kumimoji="0" lang="en-US" altLang="en-US"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Assertive</a:t>
            </a:r>
            <a:endParaRPr kumimoji="0" lang="en-US" altLang="en-US" sz="1800" b="0" i="0" u="none" strike="noStrike" cap="none" normalizeH="0" baseline="0" dirty="0">
              <a:ln>
                <a:noFill/>
              </a:ln>
              <a:effectLst/>
              <a:latin typeface="Arial" panose="020B0604020202020204" pitchFamily="34" charset="0"/>
            </a:endParaRPr>
          </a:p>
        </p:txBody>
      </p:sp>
      <p:sp>
        <p:nvSpPr>
          <p:cNvPr id="7" name="Text Box 35">
            <a:extLst>
              <a:ext uri="{FF2B5EF4-FFF2-40B4-BE49-F238E27FC236}">
                <a16:creationId xmlns:a16="http://schemas.microsoft.com/office/drawing/2014/main" id="{CEA32849-F494-4F01-A559-099632162383}"/>
              </a:ext>
            </a:extLst>
          </p:cNvPr>
          <p:cNvSpPr txBox="1">
            <a:spLocks noChangeArrowheads="1"/>
          </p:cNvSpPr>
          <p:nvPr/>
        </p:nvSpPr>
        <p:spPr bwMode="auto">
          <a:xfrm>
            <a:off x="10328679" y="3235324"/>
            <a:ext cx="1120775" cy="8001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People Accepting</a:t>
            </a:r>
            <a:endParaRPr lang="en-US" altLang="en-US" sz="1000" dirty="0"/>
          </a:p>
          <a:p>
            <a:pPr lvl="0" algn="ctr" defTabSz="914400" eaLnBrk="0" fontAlgn="base" hangingPunct="0">
              <a:spcBef>
                <a:spcPct val="0"/>
              </a:spcBef>
              <a:spcAft>
                <a:spcPct val="0"/>
              </a:spcAft>
            </a:pPr>
            <a:r>
              <a:rPr lang="en-US" altLang="en-US" dirty="0">
                <a:latin typeface="Calibri" panose="020F0502020204030204" pitchFamily="34" charset="0"/>
                <a:ea typeface="Calibri" panose="020F0502020204030204" pitchFamily="34" charset="0"/>
                <a:cs typeface="Times New Roman" panose="02020603050405020304" pitchFamily="18" charset="0"/>
              </a:rPr>
              <a:t>Positive</a:t>
            </a:r>
            <a:endParaRPr lang="en-US" altLang="en-US" sz="1000" dirty="0"/>
          </a:p>
          <a:p>
            <a:pPr lvl="0" algn="ctr" defTabSz="914400" eaLnBrk="0" fontAlgn="base" hangingPunct="0">
              <a:spcBef>
                <a:spcPct val="0"/>
              </a:spcBef>
              <a:spcAft>
                <a:spcPct val="0"/>
              </a:spcAft>
            </a:pPr>
            <a:r>
              <a:rPr lang="en-US" alt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Ac</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8" name="Text Box 37">
            <a:extLst>
              <a:ext uri="{FF2B5EF4-FFF2-40B4-BE49-F238E27FC236}">
                <a16:creationId xmlns:a16="http://schemas.microsoft.com/office/drawing/2014/main" id="{11755396-EC11-46B3-B12D-B0F01D872B3D}"/>
              </a:ext>
            </a:extLst>
          </p:cNvPr>
          <p:cNvSpPr txBox="1">
            <a:spLocks noChangeArrowheads="1"/>
          </p:cNvSpPr>
          <p:nvPr/>
        </p:nvSpPr>
        <p:spPr bwMode="auto">
          <a:xfrm>
            <a:off x="7451493" y="5848349"/>
            <a:ext cx="1120775" cy="8001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Internal</a:t>
            </a:r>
            <a:endParaRPr kumimoji="0" lang="en-US" altLang="en-US"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Slow</a:t>
            </a:r>
            <a:endParaRPr kumimoji="0" lang="en-US" altLang="en-US"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Reserved</a:t>
            </a:r>
            <a:endParaRPr kumimoji="0" lang="en-US" altLang="en-US" sz="1800" b="0" i="0" u="none" strike="noStrike" cap="none" normalizeH="0" baseline="0" dirty="0">
              <a:ln>
                <a:noFill/>
              </a:ln>
              <a:effectLst/>
              <a:latin typeface="Arial" panose="020B0604020202020204" pitchFamily="34" charset="0"/>
            </a:endParaRPr>
          </a:p>
        </p:txBody>
      </p:sp>
      <p:sp>
        <p:nvSpPr>
          <p:cNvPr id="9" name="Text Box 39">
            <a:extLst>
              <a:ext uri="{FF2B5EF4-FFF2-40B4-BE49-F238E27FC236}">
                <a16:creationId xmlns:a16="http://schemas.microsoft.com/office/drawing/2014/main" id="{270B57F5-5985-4CC2-A762-9FC00B4A752E}"/>
              </a:ext>
            </a:extLst>
          </p:cNvPr>
          <p:cNvSpPr txBox="1">
            <a:spLocks noChangeArrowheads="1"/>
          </p:cNvSpPr>
          <p:nvPr/>
        </p:nvSpPr>
        <p:spPr bwMode="auto">
          <a:xfrm>
            <a:off x="4509856" y="3165186"/>
            <a:ext cx="1120775" cy="8001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Task</a:t>
            </a:r>
            <a:endParaRPr kumimoji="0" lang="en-US" altLang="en-US"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Negative</a:t>
            </a:r>
            <a:endParaRPr kumimoji="0" lang="en-US" altLang="en-US"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Challenging</a:t>
            </a:r>
            <a:endParaRPr kumimoji="0" lang="en-US" altLang="en-US" sz="1800" b="0" i="0" u="none" strike="noStrike" cap="none" normalizeH="0" baseline="0" dirty="0">
              <a:ln>
                <a:noFill/>
              </a:ln>
              <a:effectLst/>
              <a:latin typeface="Arial" panose="020B0604020202020204" pitchFamily="34" charset="0"/>
            </a:endParaRPr>
          </a:p>
        </p:txBody>
      </p:sp>
      <p:cxnSp>
        <p:nvCxnSpPr>
          <p:cNvPr id="10" name="Straight Arrow Connector 9">
            <a:extLst>
              <a:ext uri="{FF2B5EF4-FFF2-40B4-BE49-F238E27FC236}">
                <a16:creationId xmlns:a16="http://schemas.microsoft.com/office/drawing/2014/main" id="{CB239DB2-C87A-451A-AC82-E9709AE7F05F}"/>
              </a:ext>
            </a:extLst>
          </p:cNvPr>
          <p:cNvCxnSpPr/>
          <p:nvPr/>
        </p:nvCxnSpPr>
        <p:spPr>
          <a:xfrm flipV="1">
            <a:off x="5901459" y="1446876"/>
            <a:ext cx="4312920" cy="42367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6B91EAC-4A61-4C3F-BD6F-79A8698E58E3}"/>
              </a:ext>
            </a:extLst>
          </p:cNvPr>
          <p:cNvCxnSpPr/>
          <p:nvPr/>
        </p:nvCxnSpPr>
        <p:spPr>
          <a:xfrm>
            <a:off x="5787159" y="1612899"/>
            <a:ext cx="4427220" cy="413004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0">
            <a:extLst>
              <a:ext uri="{FF2B5EF4-FFF2-40B4-BE49-F238E27FC236}">
                <a16:creationId xmlns:a16="http://schemas.microsoft.com/office/drawing/2014/main" id="{92B31F2B-91D4-43E8-B7B8-5CC7989E04CE}"/>
              </a:ext>
            </a:extLst>
          </p:cNvPr>
          <p:cNvSpPr>
            <a:spLocks noChangeArrowheads="1"/>
          </p:cNvSpPr>
          <p:nvPr/>
        </p:nvSpPr>
        <p:spPr bwMode="auto">
          <a:xfrm>
            <a:off x="4509856" y="4730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357A66BE-9880-40C7-9B77-9E0C482476D3}"/>
              </a:ext>
            </a:extLst>
          </p:cNvPr>
          <p:cNvSpPr>
            <a:spLocks noChangeArrowheads="1"/>
          </p:cNvSpPr>
          <p:nvPr/>
        </p:nvSpPr>
        <p:spPr bwMode="auto">
          <a:xfrm>
            <a:off x="4509856" y="9302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a:extLst>
              <a:ext uri="{FF2B5EF4-FFF2-40B4-BE49-F238E27FC236}">
                <a16:creationId xmlns:a16="http://schemas.microsoft.com/office/drawing/2014/main" id="{B48C8AD9-4EBD-43CA-A9AC-919390B0E17C}"/>
              </a:ext>
            </a:extLst>
          </p:cNvPr>
          <p:cNvSpPr>
            <a:spLocks noChangeArrowheads="1"/>
          </p:cNvSpPr>
          <p:nvPr/>
        </p:nvSpPr>
        <p:spPr bwMode="auto">
          <a:xfrm>
            <a:off x="4509856" y="54260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Star: 5 Points 14">
            <a:extLst>
              <a:ext uri="{FF2B5EF4-FFF2-40B4-BE49-F238E27FC236}">
                <a16:creationId xmlns:a16="http://schemas.microsoft.com/office/drawing/2014/main" id="{D0391BBA-77FE-43CD-B3A8-403445E265B1}"/>
              </a:ext>
            </a:extLst>
          </p:cNvPr>
          <p:cNvSpPr/>
          <p:nvPr/>
        </p:nvSpPr>
        <p:spPr>
          <a:xfrm>
            <a:off x="6531841" y="2028997"/>
            <a:ext cx="2983345" cy="3121891"/>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Related image">
            <a:extLst>
              <a:ext uri="{FF2B5EF4-FFF2-40B4-BE49-F238E27FC236}">
                <a16:creationId xmlns:a16="http://schemas.microsoft.com/office/drawing/2014/main" id="{F03CCE49-DA60-4F40-8408-19DE7FE96A23}"/>
              </a:ext>
            </a:extLst>
          </p:cNvPr>
          <p:cNvPicPr/>
          <p:nvPr/>
        </p:nvPicPr>
        <p:blipFill>
          <a:blip r:embed="rId7" cstate="print">
            <a:alphaModFix/>
            <a:extLst>
              <a:ext uri="{28A0092B-C50C-407E-A947-70E740481C1C}">
                <a14:useLocalDpi xmlns:a14="http://schemas.microsoft.com/office/drawing/2010/main" val="0"/>
              </a:ext>
            </a:extLst>
          </a:blip>
          <a:srcRect/>
          <a:stretch>
            <a:fillRect/>
          </a:stretch>
        </p:blipFill>
        <p:spPr bwMode="auto">
          <a:xfrm rot="18184437">
            <a:off x="557712" y="5125431"/>
            <a:ext cx="1414780" cy="937260"/>
          </a:xfrm>
          <a:prstGeom prst="rect">
            <a:avLst/>
          </a:prstGeom>
          <a:noFill/>
          <a:ln>
            <a:noFill/>
          </a:ln>
        </p:spPr>
      </p:pic>
      <p:sp>
        <p:nvSpPr>
          <p:cNvPr id="18" name="TextBox 17">
            <a:extLst>
              <a:ext uri="{FF2B5EF4-FFF2-40B4-BE49-F238E27FC236}">
                <a16:creationId xmlns:a16="http://schemas.microsoft.com/office/drawing/2014/main" id="{E1056965-92B1-4327-8EE6-EFDEBF47479C}"/>
              </a:ext>
            </a:extLst>
          </p:cNvPr>
          <p:cNvSpPr txBox="1"/>
          <p:nvPr/>
        </p:nvSpPr>
        <p:spPr>
          <a:xfrm>
            <a:off x="2257515" y="4875000"/>
            <a:ext cx="3586794" cy="1477328"/>
          </a:xfrm>
          <a:prstGeom prst="rect">
            <a:avLst/>
          </a:prstGeom>
          <a:solidFill>
            <a:srgbClr val="00B0F0"/>
          </a:solidFill>
        </p:spPr>
        <p:txBody>
          <a:bodyPr wrap="square" rtlCol="0">
            <a:spAutoFit/>
          </a:bodyPr>
          <a:lstStyle/>
          <a:p>
            <a:r>
              <a:rPr lang="en-US" b="1" dirty="0"/>
              <a:t>Group Discussion: </a:t>
            </a:r>
            <a:r>
              <a:rPr lang="en-US" dirty="0"/>
              <a:t> How can I develop the skill of </a:t>
            </a:r>
            <a:r>
              <a:rPr lang="en-US" i="1" dirty="0"/>
              <a:t>morphing </a:t>
            </a:r>
            <a:r>
              <a:rPr lang="en-US" dirty="0"/>
              <a:t>in and out of each style and meeting others in </a:t>
            </a:r>
            <a:r>
              <a:rPr lang="en-US" b="1" i="1" u="sng" dirty="0"/>
              <a:t>their</a:t>
            </a:r>
            <a:r>
              <a:rPr lang="en-US" b="1" dirty="0"/>
              <a:t> </a:t>
            </a:r>
            <a:r>
              <a:rPr lang="en-US" dirty="0"/>
              <a:t>communication style?</a:t>
            </a:r>
          </a:p>
        </p:txBody>
      </p:sp>
    </p:spTree>
    <p:extLst>
      <p:ext uri="{BB962C8B-B14F-4D97-AF65-F5344CB8AC3E}">
        <p14:creationId xmlns:p14="http://schemas.microsoft.com/office/powerpoint/2010/main" val="388613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 name="Group 121">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3"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6"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7"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2"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3"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4"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5"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7"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8"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9"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1"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43" name="Group 142">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44" name="Rectangle 143">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Isosceles Triangle 144">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Rectangle 145">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48" name="Rectangle 147">
            <a:extLst>
              <a:ext uri="{FF2B5EF4-FFF2-40B4-BE49-F238E27FC236}">
                <a16:creationId xmlns:a16="http://schemas.microsoft.com/office/drawing/2014/main" id="{8334A2EF-69D9-41C1-9876-91D7FCF7C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a:extLst>
              <a:ext uri="{FF2B5EF4-FFF2-40B4-BE49-F238E27FC236}">
                <a16:creationId xmlns:a16="http://schemas.microsoft.com/office/drawing/2014/main" id="{874C0C03-1202-4DC9-BA33-998DDFB3F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1"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 name="Title 2">
            <a:extLst>
              <a:ext uri="{FF2B5EF4-FFF2-40B4-BE49-F238E27FC236}">
                <a16:creationId xmlns:a16="http://schemas.microsoft.com/office/drawing/2014/main" id="{A75E64F6-CDA1-4655-9D02-D0E380F877DE}"/>
              </a:ext>
            </a:extLst>
          </p:cNvPr>
          <p:cNvSpPr>
            <a:spLocks noGrp="1"/>
          </p:cNvSpPr>
          <p:nvPr>
            <p:ph type="title"/>
          </p:nvPr>
        </p:nvSpPr>
        <p:spPr>
          <a:xfrm>
            <a:off x="7254345" y="1823680"/>
            <a:ext cx="4142894" cy="3313745"/>
          </a:xfrm>
        </p:spPr>
        <p:txBody>
          <a:bodyPr vert="horz" lIns="228600" tIns="228600" rIns="228600" bIns="0" rtlCol="0" anchor="b">
            <a:noAutofit/>
          </a:bodyPr>
          <a:lstStyle/>
          <a:p>
            <a:pPr algn="l">
              <a:lnSpc>
                <a:spcPct val="80000"/>
              </a:lnSpc>
            </a:pPr>
            <a:r>
              <a:rPr lang="en-US" sz="3600" b="1" dirty="0">
                <a:solidFill>
                  <a:schemeClr val="tx2"/>
                </a:solidFill>
              </a:rPr>
              <a:t>Listening is more than just standing there until the person has stopped making noise, so we can jump in and share out thoughts and ideas! </a:t>
            </a:r>
            <a:r>
              <a:rPr lang="en-US" sz="1800" b="1" dirty="0">
                <a:solidFill>
                  <a:schemeClr val="tx2"/>
                </a:solidFill>
              </a:rPr>
              <a:t>Marguerite Ham</a:t>
            </a:r>
          </a:p>
        </p:txBody>
      </p:sp>
      <p:sp>
        <p:nvSpPr>
          <p:cNvPr id="2" name="Slide Number Placeholder 1">
            <a:extLst>
              <a:ext uri="{FF2B5EF4-FFF2-40B4-BE49-F238E27FC236}">
                <a16:creationId xmlns:a16="http://schemas.microsoft.com/office/drawing/2014/main" id="{77F30E55-7513-432A-9876-175751534643}"/>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pPr>
            <a:fld id="{6D22F896-40B5-4ADD-8801-0D06FADFA095}" type="slidenum">
              <a:rPr lang="en-US" dirty="0"/>
              <a:pPr>
                <a:spcAft>
                  <a:spcPts val="600"/>
                </a:spcAft>
              </a:pPr>
              <a:t>12</a:t>
            </a:fld>
            <a:endParaRPr lang="en-US"/>
          </a:p>
        </p:txBody>
      </p:sp>
      <p:sp>
        <p:nvSpPr>
          <p:cNvPr id="171" name="Rectangle 170">
            <a:extLst>
              <a:ext uri="{FF2B5EF4-FFF2-40B4-BE49-F238E27FC236}">
                <a16:creationId xmlns:a16="http://schemas.microsoft.com/office/drawing/2014/main" id="{C8CA0C52-5ACA-4F17-AA4A-312E0E110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6FADA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person&#10;&#10;Description automatically generated">
            <a:extLst>
              <a:ext uri="{FF2B5EF4-FFF2-40B4-BE49-F238E27FC236}">
                <a16:creationId xmlns:a16="http://schemas.microsoft.com/office/drawing/2014/main" id="{BE6A8F01-57EC-4B6F-9736-3D0659BA3267}"/>
              </a:ext>
            </a:extLst>
          </p:cNvPr>
          <p:cNvPicPr>
            <a:picLocks noChangeAspect="1"/>
          </p:cNvPicPr>
          <p:nvPr/>
        </p:nvPicPr>
        <p:blipFill rotWithShape="1">
          <a:blip r:embed="rId2"/>
          <a:srcRect l="23448" b="11609"/>
          <a:stretch/>
        </p:blipFill>
        <p:spPr>
          <a:xfrm>
            <a:off x="981792" y="1254682"/>
            <a:ext cx="5641848" cy="4348352"/>
          </a:xfrm>
          <a:prstGeom prst="rect">
            <a:avLst/>
          </a:prstGeom>
          <a:ln w="12700">
            <a:noFill/>
          </a:ln>
        </p:spPr>
      </p:pic>
      <p:sp>
        <p:nvSpPr>
          <p:cNvPr id="173"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39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7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4"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 name="Slide Number Placeholder 3">
            <a:extLst>
              <a:ext uri="{FF2B5EF4-FFF2-40B4-BE49-F238E27FC236}">
                <a16:creationId xmlns:a16="http://schemas.microsoft.com/office/drawing/2014/main" id="{C0EE2A30-8E98-4651-B261-29E4C39CD8B1}"/>
              </a:ext>
            </a:extLst>
          </p:cNvPr>
          <p:cNvSpPr>
            <a:spLocks noGrp="1"/>
          </p:cNvSpPr>
          <p:nvPr>
            <p:ph type="sldNum" sz="quarter" idx="12"/>
          </p:nvPr>
        </p:nvSpPr>
        <p:spPr>
          <a:xfrm>
            <a:off x="10469880" y="320040"/>
            <a:ext cx="914400" cy="320040"/>
          </a:xfrm>
        </p:spPr>
        <p:txBody>
          <a:bodyPr>
            <a:normAutofit/>
          </a:bodyPr>
          <a:lstStyle/>
          <a:p>
            <a:pPr>
              <a:spcAft>
                <a:spcPts val="600"/>
              </a:spcAft>
            </a:pPr>
            <a:fld id="{6D22F896-40B5-4ADD-8801-0D06FADFA095}" type="slidenum">
              <a:rPr lang="en-US">
                <a:solidFill>
                  <a:schemeClr val="tx1"/>
                </a:solidFill>
              </a:rPr>
              <a:pPr>
                <a:spcAft>
                  <a:spcPts val="600"/>
                </a:spcAft>
              </a:pPr>
              <a:t>13</a:t>
            </a:fld>
            <a:endParaRPr lang="en-US">
              <a:solidFill>
                <a:schemeClr val="tx1"/>
              </a:solidFill>
            </a:endParaRPr>
          </a:p>
        </p:txBody>
      </p:sp>
      <p:pic>
        <p:nvPicPr>
          <p:cNvPr id="6" name="Picture 5" descr="Diagram&#10;&#10;Description automatically generated with low confidence">
            <a:extLst>
              <a:ext uri="{FF2B5EF4-FFF2-40B4-BE49-F238E27FC236}">
                <a16:creationId xmlns:a16="http://schemas.microsoft.com/office/drawing/2014/main" id="{A06C7F1C-D7EB-4646-BE35-87ACD261A89C}"/>
              </a:ext>
            </a:extLst>
          </p:cNvPr>
          <p:cNvPicPr>
            <a:picLocks noChangeAspect="1"/>
          </p:cNvPicPr>
          <p:nvPr/>
        </p:nvPicPr>
        <p:blipFill rotWithShape="1">
          <a:blip r:embed="rId2"/>
          <a:srcRect r="1" b="2693"/>
          <a:stretch/>
        </p:blipFill>
        <p:spPr>
          <a:xfrm>
            <a:off x="643467" y="643467"/>
            <a:ext cx="10905066" cy="5571066"/>
          </a:xfrm>
          <a:prstGeom prst="rect">
            <a:avLst/>
          </a:prstGeom>
        </p:spPr>
      </p:pic>
      <p:sp>
        <p:nvSpPr>
          <p:cNvPr id="36" name="Rectangle 35">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26361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AF4EE3-D17B-4B2D-9B99-E125D717CE81}"/>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3" name="Picture 2" descr="Abstract Compass Needle Pointing The Word Communication Stock Illustration  - Download Image Now - iStock">
            <a:extLst>
              <a:ext uri="{FF2B5EF4-FFF2-40B4-BE49-F238E27FC236}">
                <a16:creationId xmlns:a16="http://schemas.microsoft.com/office/drawing/2014/main" id="{6E1793BE-808E-4A55-B5AF-B70A34E304FF}"/>
              </a:ext>
            </a:extLst>
          </p:cNvPr>
          <p:cNvPicPr>
            <a:picLocks noChangeAspect="1" noChangeArrowheads="1"/>
          </p:cNvPicPr>
          <p:nvPr/>
        </p:nvPicPr>
        <p:blipFill rotWithShape="1">
          <a:blip r:embed="rId2" r:link="rId3">
            <a:alphaModFix amt="35000"/>
            <a:extLst>
              <a:ext uri="{28A0092B-C50C-407E-A947-70E740481C1C}">
                <a14:useLocalDpi xmlns:a14="http://schemas.microsoft.com/office/drawing/2010/main" val="0"/>
              </a:ext>
            </a:extLst>
          </a:blip>
          <a:srcRect b="25000"/>
          <a:stretch>
            <a:fillRect/>
          </a:stretch>
        </p:blipFill>
        <p:spPr bwMode="auto">
          <a:xfrm>
            <a:off x="0" y="-149077"/>
            <a:ext cx="12191980" cy="7007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65E5073-ED50-49D5-8444-E687350F4EC1}"/>
              </a:ext>
            </a:extLst>
          </p:cNvPr>
          <p:cNvSpPr txBox="1"/>
          <p:nvPr/>
        </p:nvSpPr>
        <p:spPr>
          <a:xfrm>
            <a:off x="4737240" y="2366683"/>
            <a:ext cx="7083286" cy="1323439"/>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5 Star Communication Process ©</a:t>
            </a:r>
          </a:p>
          <a:p>
            <a:r>
              <a:rPr lang="en-US" sz="4000" dirty="0">
                <a:latin typeface="Calibri" panose="020F0502020204030204" pitchFamily="34" charset="0"/>
                <a:cs typeface="Calibri" panose="020F0502020204030204" pitchFamily="34" charset="0"/>
              </a:rPr>
              <a:t>Resource/Chart Document</a:t>
            </a:r>
          </a:p>
        </p:txBody>
      </p:sp>
    </p:spTree>
    <p:extLst>
      <p:ext uri="{BB962C8B-B14F-4D97-AF65-F5344CB8AC3E}">
        <p14:creationId xmlns:p14="http://schemas.microsoft.com/office/powerpoint/2010/main" val="1343160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77E3F3-0902-41EB-A71B-8A6193F5F52D}"/>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3" name="Title 1">
            <a:extLst>
              <a:ext uri="{FF2B5EF4-FFF2-40B4-BE49-F238E27FC236}">
                <a16:creationId xmlns:a16="http://schemas.microsoft.com/office/drawing/2014/main" id="{B26C1E86-4EC4-4676-AAF0-EB1054853D20}"/>
              </a:ext>
            </a:extLst>
          </p:cNvPr>
          <p:cNvSpPr txBox="1">
            <a:spLocks/>
          </p:cNvSpPr>
          <p:nvPr/>
        </p:nvSpPr>
        <p:spPr>
          <a:xfrm rot="16200000">
            <a:off x="-1744294" y="2975320"/>
            <a:ext cx="6386943" cy="907360"/>
          </a:xfrm>
          <a:prstGeom prst="rect">
            <a:avLst/>
          </a:prstGeom>
        </p:spPr>
        <p:txBody>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r>
              <a:rPr lang="en-US" b="1" dirty="0">
                <a:solidFill>
                  <a:srgbClr val="002060"/>
                </a:solidFill>
                <a:effectLst>
                  <a:outerShdw blurRad="38100" dist="38100" dir="2700000" algn="tl">
                    <a:srgbClr val="000000">
                      <a:alpha val="43137"/>
                    </a:srgbClr>
                  </a:outerShdw>
                </a:effectLst>
              </a:rPr>
              <a:t> 5 Star Communication Process</a:t>
            </a:r>
          </a:p>
        </p:txBody>
      </p:sp>
      <p:pic>
        <p:nvPicPr>
          <p:cNvPr id="4" name="Picture 3" descr="Related image">
            <a:extLst>
              <a:ext uri="{FF2B5EF4-FFF2-40B4-BE49-F238E27FC236}">
                <a16:creationId xmlns:a16="http://schemas.microsoft.com/office/drawing/2014/main" id="{2A3C10F2-8C80-4B0B-868A-919779B5597D}"/>
              </a:ext>
            </a:extLst>
          </p:cNvPr>
          <p:cNvPicPr/>
          <p:nvPr/>
        </p:nvPicPr>
        <p:blipFill>
          <a:blip r:embed="rId2" cstate="print">
            <a:alphaModFix/>
            <a:extLst>
              <a:ext uri="{28A0092B-C50C-407E-A947-70E740481C1C}">
                <a14:useLocalDpi xmlns:a14="http://schemas.microsoft.com/office/drawing/2010/main" val="0"/>
              </a:ext>
            </a:extLst>
          </a:blip>
          <a:srcRect/>
          <a:stretch>
            <a:fillRect/>
          </a:stretch>
        </p:blipFill>
        <p:spPr bwMode="auto">
          <a:xfrm rot="18184437">
            <a:off x="209843" y="5125431"/>
            <a:ext cx="1414780" cy="937260"/>
          </a:xfrm>
          <a:prstGeom prst="rect">
            <a:avLst/>
          </a:prstGeom>
          <a:noFill/>
          <a:ln>
            <a:noFill/>
          </a:ln>
        </p:spPr>
      </p:pic>
      <p:sp>
        <p:nvSpPr>
          <p:cNvPr id="5" name="TextBox 4">
            <a:extLst>
              <a:ext uri="{FF2B5EF4-FFF2-40B4-BE49-F238E27FC236}">
                <a16:creationId xmlns:a16="http://schemas.microsoft.com/office/drawing/2014/main" id="{526156F7-76CE-4136-9BC1-87F11109C2E9}"/>
              </a:ext>
            </a:extLst>
          </p:cNvPr>
          <p:cNvSpPr txBox="1"/>
          <p:nvPr/>
        </p:nvSpPr>
        <p:spPr>
          <a:xfrm>
            <a:off x="2046467" y="1000953"/>
            <a:ext cx="4316233" cy="2554545"/>
          </a:xfrm>
          <a:prstGeom prst="rect">
            <a:avLst/>
          </a:prstGeom>
          <a:noFill/>
        </p:spPr>
        <p:txBody>
          <a:bodyPr wrap="square" rtlCol="0">
            <a:spAutoFit/>
          </a:bodyPr>
          <a:lstStyle/>
          <a:p>
            <a:pPr marL="342900" indent="-342900">
              <a:buClr>
                <a:srgbClr val="002060"/>
              </a:buClr>
              <a:buFont typeface="+mj-lt"/>
              <a:buAutoNum type="arabicPeriod"/>
            </a:pPr>
            <a:r>
              <a:rPr lang="en-US" sz="3200" dirty="0">
                <a:latin typeface="Calibri" panose="020F0502020204030204" pitchFamily="34" charset="0"/>
                <a:cs typeface="Calibri" panose="020F0502020204030204" pitchFamily="34" charset="0"/>
              </a:rPr>
              <a:t>Lead with the Heart</a:t>
            </a:r>
          </a:p>
          <a:p>
            <a:pPr marL="342900" indent="-342900">
              <a:buClr>
                <a:srgbClr val="002060"/>
              </a:buClr>
              <a:buFont typeface="+mj-lt"/>
              <a:buAutoNum type="arabicPeriod"/>
            </a:pPr>
            <a:r>
              <a:rPr lang="en-US" sz="3200" dirty="0">
                <a:latin typeface="Calibri" panose="020F0502020204030204" pitchFamily="34" charset="0"/>
                <a:cs typeface="Calibri" panose="020F0502020204030204" pitchFamily="34" charset="0"/>
              </a:rPr>
              <a:t>Be Observant</a:t>
            </a:r>
          </a:p>
          <a:p>
            <a:pPr marL="342900" indent="-342900">
              <a:buClr>
                <a:srgbClr val="002060"/>
              </a:buClr>
              <a:buFont typeface="+mj-lt"/>
              <a:buAutoNum type="arabicPeriod"/>
            </a:pPr>
            <a:r>
              <a:rPr lang="en-US" sz="3200" dirty="0">
                <a:latin typeface="Calibri" panose="020F0502020204030204" pitchFamily="34" charset="0"/>
                <a:cs typeface="Calibri" panose="020F0502020204030204" pitchFamily="34" charset="0"/>
              </a:rPr>
              <a:t>Create a Safe Space</a:t>
            </a:r>
          </a:p>
          <a:p>
            <a:pPr marL="342900" indent="-342900">
              <a:buClr>
                <a:srgbClr val="002060"/>
              </a:buClr>
              <a:buFont typeface="+mj-lt"/>
              <a:buAutoNum type="arabicPeriod"/>
            </a:pPr>
            <a:r>
              <a:rPr lang="en-US" sz="3200" dirty="0">
                <a:latin typeface="Calibri" panose="020F0502020204030204" pitchFamily="34" charset="0"/>
                <a:cs typeface="Calibri" panose="020F0502020204030204" pitchFamily="34" charset="0"/>
              </a:rPr>
              <a:t>Truth Versus Fiction</a:t>
            </a:r>
          </a:p>
          <a:p>
            <a:pPr marL="342900" indent="-342900">
              <a:buClr>
                <a:srgbClr val="002060"/>
              </a:buClr>
              <a:buFont typeface="+mj-lt"/>
              <a:buAutoNum type="arabicPeriod"/>
            </a:pPr>
            <a:r>
              <a:rPr lang="en-US" sz="3200" dirty="0">
                <a:latin typeface="Calibri" panose="020F0502020204030204" pitchFamily="34" charset="0"/>
                <a:cs typeface="Calibri" panose="020F0502020204030204" pitchFamily="34" charset="0"/>
              </a:rPr>
              <a:t>Action Plan</a:t>
            </a:r>
          </a:p>
        </p:txBody>
      </p:sp>
      <p:sp>
        <p:nvSpPr>
          <p:cNvPr id="6" name="TextBox 5">
            <a:extLst>
              <a:ext uri="{FF2B5EF4-FFF2-40B4-BE49-F238E27FC236}">
                <a16:creationId xmlns:a16="http://schemas.microsoft.com/office/drawing/2014/main" id="{75357B88-F194-48B2-82AD-B5A8129C8FAF}"/>
              </a:ext>
            </a:extLst>
          </p:cNvPr>
          <p:cNvSpPr txBox="1"/>
          <p:nvPr/>
        </p:nvSpPr>
        <p:spPr>
          <a:xfrm>
            <a:off x="5126355" y="4537769"/>
            <a:ext cx="5800725" cy="1569660"/>
          </a:xfrm>
          <a:prstGeom prst="rect">
            <a:avLst/>
          </a:prstGeom>
          <a:solidFill>
            <a:schemeClr val="accent6">
              <a:lumMod val="20000"/>
              <a:lumOff val="80000"/>
            </a:schemeClr>
          </a:solidFill>
        </p:spPr>
        <p:txBody>
          <a:bodyPr wrap="square" rtlCol="0">
            <a:spAutoFit/>
          </a:bodyPr>
          <a:lstStyle/>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What skill do we need?</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What curious questions can we ask?</a:t>
            </a:r>
          </a:p>
        </p:txBody>
      </p:sp>
      <p:sp>
        <p:nvSpPr>
          <p:cNvPr id="7" name="TextBox 6">
            <a:extLst>
              <a:ext uri="{FF2B5EF4-FFF2-40B4-BE49-F238E27FC236}">
                <a16:creationId xmlns:a16="http://schemas.microsoft.com/office/drawing/2014/main" id="{476C6181-1E04-48D2-A338-D57D11503BB7}"/>
              </a:ext>
            </a:extLst>
          </p:cNvPr>
          <p:cNvSpPr txBox="1"/>
          <p:nvPr/>
        </p:nvSpPr>
        <p:spPr>
          <a:xfrm>
            <a:off x="6897949" y="1843177"/>
            <a:ext cx="3311371" cy="954107"/>
          </a:xfrm>
          <a:prstGeom prst="rect">
            <a:avLst/>
          </a:prstGeom>
          <a:solidFill>
            <a:srgbClr val="00B0F0"/>
          </a:solidFill>
        </p:spPr>
        <p:txBody>
          <a:bodyPr wrap="square" rtlCol="0">
            <a:spAutoFit/>
          </a:bodyPr>
          <a:lstStyle/>
          <a:p>
            <a:pPr algn="ctr"/>
            <a:r>
              <a:rPr lang="en-US" sz="2800" b="1" dirty="0"/>
              <a:t>Review the Chart!</a:t>
            </a:r>
          </a:p>
        </p:txBody>
      </p:sp>
    </p:spTree>
    <p:extLst>
      <p:ext uri="{BB962C8B-B14F-4D97-AF65-F5344CB8AC3E}">
        <p14:creationId xmlns:p14="http://schemas.microsoft.com/office/powerpoint/2010/main" val="224056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BEF20-D9FE-4DEE-8BBA-212CC1474691}"/>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3" name="TextBox 2">
            <a:extLst>
              <a:ext uri="{FF2B5EF4-FFF2-40B4-BE49-F238E27FC236}">
                <a16:creationId xmlns:a16="http://schemas.microsoft.com/office/drawing/2014/main" id="{AFEEFFDB-60FF-41CB-9102-91C55E898501}"/>
              </a:ext>
            </a:extLst>
          </p:cNvPr>
          <p:cNvSpPr txBox="1"/>
          <p:nvPr/>
        </p:nvSpPr>
        <p:spPr>
          <a:xfrm>
            <a:off x="2139519" y="640080"/>
            <a:ext cx="6320901" cy="1569660"/>
          </a:xfrm>
          <a:prstGeom prst="rect">
            <a:avLst/>
          </a:prstGeom>
          <a:solidFill>
            <a:srgbClr val="00B0F0"/>
          </a:solidFill>
        </p:spPr>
        <p:txBody>
          <a:bodyPr wrap="square" rtlCol="0">
            <a:spAutoFit/>
          </a:bodyPr>
          <a:lstStyle/>
          <a:p>
            <a:pPr algn="ctr"/>
            <a:r>
              <a:rPr lang="en-US" sz="3200" b="1" dirty="0">
                <a:latin typeface="Calibri" panose="020F0502020204030204" pitchFamily="34" charset="0"/>
                <a:cs typeface="Calibri" panose="020F0502020204030204" pitchFamily="34" charset="0"/>
              </a:rPr>
              <a:t>Discussion:  </a:t>
            </a:r>
            <a:r>
              <a:rPr lang="en-US" sz="3200" dirty="0">
                <a:latin typeface="Calibri" panose="020F0502020204030204" pitchFamily="34" charset="0"/>
                <a:cs typeface="Calibri" panose="020F0502020204030204" pitchFamily="34" charset="0"/>
              </a:rPr>
              <a:t>How can you use the 5 Star Communication Process with Navigating Critical Conversations?</a:t>
            </a:r>
          </a:p>
        </p:txBody>
      </p:sp>
      <p:sp>
        <p:nvSpPr>
          <p:cNvPr id="6" name="Title 1">
            <a:extLst>
              <a:ext uri="{FF2B5EF4-FFF2-40B4-BE49-F238E27FC236}">
                <a16:creationId xmlns:a16="http://schemas.microsoft.com/office/drawing/2014/main" id="{1CF07F32-029C-419C-964D-2B53DF923AEE}"/>
              </a:ext>
            </a:extLst>
          </p:cNvPr>
          <p:cNvSpPr txBox="1">
            <a:spLocks/>
          </p:cNvSpPr>
          <p:nvPr/>
        </p:nvSpPr>
        <p:spPr>
          <a:xfrm rot="16200000">
            <a:off x="-1744294" y="2975320"/>
            <a:ext cx="6386943" cy="907360"/>
          </a:xfrm>
          <a:prstGeom prst="rect">
            <a:avLst/>
          </a:prstGeom>
        </p:spPr>
        <p:txBody>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r>
              <a:rPr lang="en-US" b="1" dirty="0">
                <a:solidFill>
                  <a:srgbClr val="002060"/>
                </a:solidFill>
                <a:effectLst>
                  <a:outerShdw blurRad="38100" dist="38100" dir="2700000" algn="tl">
                    <a:srgbClr val="000000">
                      <a:alpha val="43137"/>
                    </a:srgbClr>
                  </a:outerShdw>
                </a:effectLst>
              </a:rPr>
              <a:t> 5 Star Communication Process</a:t>
            </a:r>
          </a:p>
        </p:txBody>
      </p:sp>
      <p:pic>
        <p:nvPicPr>
          <p:cNvPr id="7" name="Picture 6" descr="Related image">
            <a:extLst>
              <a:ext uri="{FF2B5EF4-FFF2-40B4-BE49-F238E27FC236}">
                <a16:creationId xmlns:a16="http://schemas.microsoft.com/office/drawing/2014/main" id="{44ABAB4C-5AAB-4B15-92F3-F20A1746AB4D}"/>
              </a:ext>
            </a:extLst>
          </p:cNvPr>
          <p:cNvPicPr/>
          <p:nvPr/>
        </p:nvPicPr>
        <p:blipFill>
          <a:blip r:embed="rId2" cstate="print">
            <a:alphaModFix/>
            <a:extLst>
              <a:ext uri="{28A0092B-C50C-407E-A947-70E740481C1C}">
                <a14:useLocalDpi xmlns:a14="http://schemas.microsoft.com/office/drawing/2010/main" val="0"/>
              </a:ext>
            </a:extLst>
          </a:blip>
          <a:srcRect/>
          <a:stretch>
            <a:fillRect/>
          </a:stretch>
        </p:blipFill>
        <p:spPr bwMode="auto">
          <a:xfrm rot="18184437">
            <a:off x="209843" y="5125431"/>
            <a:ext cx="1414780" cy="937260"/>
          </a:xfrm>
          <a:prstGeom prst="rect">
            <a:avLst/>
          </a:prstGeom>
          <a:noFill/>
          <a:ln>
            <a:noFill/>
          </a:ln>
        </p:spPr>
      </p:pic>
      <p:pic>
        <p:nvPicPr>
          <p:cNvPr id="8" name="Picture 7">
            <a:extLst>
              <a:ext uri="{FF2B5EF4-FFF2-40B4-BE49-F238E27FC236}">
                <a16:creationId xmlns:a16="http://schemas.microsoft.com/office/drawing/2014/main" id="{9A1C83E4-095E-4AB7-850B-5A2741F0D74C}"/>
              </a:ext>
            </a:extLst>
          </p:cNvPr>
          <p:cNvPicPr>
            <a:picLocks noChangeAspect="1"/>
          </p:cNvPicPr>
          <p:nvPr/>
        </p:nvPicPr>
        <p:blipFill>
          <a:blip r:embed="rId3"/>
          <a:stretch>
            <a:fillRect/>
          </a:stretch>
        </p:blipFill>
        <p:spPr>
          <a:xfrm>
            <a:off x="4926330" y="2588895"/>
            <a:ext cx="6457950" cy="3629025"/>
          </a:xfrm>
          <a:prstGeom prst="rect">
            <a:avLst/>
          </a:prstGeom>
        </p:spPr>
      </p:pic>
    </p:spTree>
    <p:extLst>
      <p:ext uri="{BB962C8B-B14F-4D97-AF65-F5344CB8AC3E}">
        <p14:creationId xmlns:p14="http://schemas.microsoft.com/office/powerpoint/2010/main" val="1226351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061566-6DD5-4B4D-9272-BBA8206389A9}"/>
              </a:ext>
            </a:extLst>
          </p:cNvPr>
          <p:cNvSpPr>
            <a:spLocks noGrp="1"/>
          </p:cNvSpPr>
          <p:nvPr>
            <p:ph type="sldNum" sz="quarter" idx="12"/>
          </p:nvPr>
        </p:nvSpPr>
        <p:spPr/>
        <p:txBody>
          <a:bodyPr/>
          <a:lstStyle/>
          <a:p>
            <a:fld id="{6D22F896-40B5-4ADD-8801-0D06FADFA095}" type="slidenum">
              <a:rPr lang="en-US" smtClean="0"/>
              <a:t>17</a:t>
            </a:fld>
            <a:endParaRPr lang="en-US" dirty="0"/>
          </a:p>
        </p:txBody>
      </p:sp>
      <p:pic>
        <p:nvPicPr>
          <p:cNvPr id="3" name="Picture 2" descr="Abstract Compass Needle Pointing The Word Communication Stock Illustration  - Download Image Now - iStock">
            <a:extLst>
              <a:ext uri="{FF2B5EF4-FFF2-40B4-BE49-F238E27FC236}">
                <a16:creationId xmlns:a16="http://schemas.microsoft.com/office/drawing/2014/main" id="{CFDE63D8-1030-4A21-B8C3-B7D360B846D4}"/>
              </a:ext>
            </a:extLst>
          </p:cNvPr>
          <p:cNvPicPr>
            <a:picLocks noChangeAspect="1" noChangeArrowheads="1"/>
          </p:cNvPicPr>
          <p:nvPr/>
        </p:nvPicPr>
        <p:blipFill rotWithShape="1">
          <a:blip r:embed="rId2" r:link="rId3">
            <a:alphaModFix amt="35000"/>
            <a:extLst>
              <a:ext uri="{28A0092B-C50C-407E-A947-70E740481C1C}">
                <a14:useLocalDpi xmlns:a14="http://schemas.microsoft.com/office/drawing/2010/main" val="0"/>
              </a:ext>
            </a:extLst>
          </a:blip>
          <a:srcRect b="25000"/>
          <a:stretch>
            <a:fillRect/>
          </a:stretch>
        </p:blipFill>
        <p:spPr bwMode="auto">
          <a:xfrm>
            <a:off x="20" y="-149078"/>
            <a:ext cx="12191980" cy="7007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F73DA33-41D4-408B-A6B5-07B1D539F93F}"/>
              </a:ext>
            </a:extLst>
          </p:cNvPr>
          <p:cNvSpPr txBox="1"/>
          <p:nvPr/>
        </p:nvSpPr>
        <p:spPr>
          <a:xfrm>
            <a:off x="5003939" y="2442883"/>
            <a:ext cx="6380341"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Communication &amp; Well-Being</a:t>
            </a:r>
          </a:p>
        </p:txBody>
      </p:sp>
    </p:spTree>
    <p:extLst>
      <p:ext uri="{BB962C8B-B14F-4D97-AF65-F5344CB8AC3E}">
        <p14:creationId xmlns:p14="http://schemas.microsoft.com/office/powerpoint/2010/main" val="3984757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991B419D-A09C-42D2-B19D-9AAA6B762EF7}"/>
              </a:ext>
            </a:extLst>
          </p:cNvPr>
          <p:cNvSpPr txBox="1"/>
          <p:nvPr/>
        </p:nvSpPr>
        <p:spPr>
          <a:xfrm>
            <a:off x="8333956" y="732298"/>
            <a:ext cx="3590283" cy="1117219"/>
          </a:xfrm>
          <a:prstGeom prst="rect">
            <a:avLst/>
          </a:prstGeom>
          <a:solidFill>
            <a:schemeClr val="accent6">
              <a:lumMod val="60000"/>
              <a:lumOff val="40000"/>
            </a:schemeClr>
          </a:solidFill>
        </p:spPr>
        <p:txBody>
          <a:bodyPr vert="horz" lIns="228600" tIns="228600" rIns="228600" bIns="0" rtlCol="0" anchor="b">
            <a:normAutofit lnSpcReduction="10000"/>
          </a:bodyPr>
          <a:lstStyle/>
          <a:p>
            <a:pPr algn="ctr" defTabSz="914400">
              <a:lnSpc>
                <a:spcPct val="80000"/>
              </a:lnSpc>
              <a:spcBef>
                <a:spcPct val="0"/>
              </a:spcBef>
              <a:spcAft>
                <a:spcPts val="600"/>
              </a:spcAft>
            </a:pPr>
            <a:r>
              <a:rPr lang="en-US" sz="4000" spc="-150" dirty="0">
                <a:solidFill>
                  <a:schemeClr val="tx2"/>
                </a:solidFill>
                <a:latin typeface="+mj-lt"/>
                <a:ea typeface="+mj-ea"/>
                <a:cs typeface="+mj-cs"/>
              </a:rPr>
              <a:t>Communication &amp; Well-Being</a:t>
            </a:r>
          </a:p>
        </p:txBody>
      </p:sp>
      <p:sp>
        <p:nvSpPr>
          <p:cNvPr id="60"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a:extLst>
              <a:ext uri="{FF2B5EF4-FFF2-40B4-BE49-F238E27FC236}">
                <a16:creationId xmlns:a16="http://schemas.microsoft.com/office/drawing/2014/main" id="{20B629B1-E538-4407-964B-D455F64F6690}"/>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pPr>
            <a:fld id="{6D22F896-40B5-4ADD-8801-0D06FADFA095}" type="slidenum">
              <a:rPr lang="en-US" smtClean="0"/>
              <a:pPr>
                <a:spcAft>
                  <a:spcPts val="600"/>
                </a:spcAft>
              </a:pPr>
              <a:t>18</a:t>
            </a:fld>
            <a:endParaRPr lang="en-US"/>
          </a:p>
        </p:txBody>
      </p:sp>
      <p:sp>
        <p:nvSpPr>
          <p:cNvPr id="64" name="Freeform: Shape 63">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4" descr="Effective Communication Proof Reading Services">
            <a:extLst>
              <a:ext uri="{FF2B5EF4-FFF2-40B4-BE49-F238E27FC236}">
                <a16:creationId xmlns:a16="http://schemas.microsoft.com/office/drawing/2014/main" id="{28665043-47F6-4429-B54E-8B7CC2C1217B}"/>
              </a:ext>
            </a:extLst>
          </p:cNvPr>
          <p:cNvPicPr>
            <a:picLocks noChangeAspect="1"/>
          </p:cNvPicPr>
          <p:nvPr/>
        </p:nvPicPr>
        <p:blipFill rotWithShape="1">
          <a:blip r:embed="rId2">
            <a:extLst>
              <a:ext uri="{28A0092B-C50C-407E-A947-70E740481C1C}">
                <a14:useLocalDpi xmlns:a14="http://schemas.microsoft.com/office/drawing/2010/main" val="0"/>
              </a:ext>
            </a:extLst>
          </a:blip>
          <a:srcRect r="1" b="4061"/>
          <a:stretch/>
        </p:blipFill>
        <p:spPr bwMode="auto">
          <a:xfrm>
            <a:off x="458261" y="496519"/>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p:spPr>
      </p:pic>
      <p:sp>
        <p:nvSpPr>
          <p:cNvPr id="45" name="TextBox 44">
            <a:extLst>
              <a:ext uri="{FF2B5EF4-FFF2-40B4-BE49-F238E27FC236}">
                <a16:creationId xmlns:a16="http://schemas.microsoft.com/office/drawing/2014/main" id="{16587D30-FD6C-42C6-BB09-A15941A80307}"/>
              </a:ext>
            </a:extLst>
          </p:cNvPr>
          <p:cNvSpPr txBox="1"/>
          <p:nvPr/>
        </p:nvSpPr>
        <p:spPr>
          <a:xfrm>
            <a:off x="7505281" y="3798199"/>
            <a:ext cx="4493570" cy="2537904"/>
          </a:xfrm>
          <a:prstGeom prst="rect">
            <a:avLst/>
          </a:prstGeom>
          <a:solidFill>
            <a:srgbClr val="00B0F0"/>
          </a:solidFill>
        </p:spPr>
        <p:txBody>
          <a:bodyPr vert="horz" lIns="228600" tIns="228600" rIns="228600" bIns="0" rtlCol="0" anchor="b">
            <a:normAutofit/>
          </a:bodyPr>
          <a:lstStyle/>
          <a:p>
            <a:pPr algn="ctr" defTabSz="914400">
              <a:lnSpc>
                <a:spcPct val="80000"/>
              </a:lnSpc>
              <a:spcBef>
                <a:spcPct val="0"/>
              </a:spcBef>
              <a:spcAft>
                <a:spcPts val="600"/>
              </a:spcAft>
            </a:pPr>
            <a:r>
              <a:rPr lang="en-US" sz="3200" b="1" spc="-150" dirty="0">
                <a:solidFill>
                  <a:schemeClr val="tx2"/>
                </a:solidFill>
                <a:latin typeface="+mj-lt"/>
                <a:ea typeface="+mj-ea"/>
                <a:cs typeface="+mj-cs"/>
              </a:rPr>
              <a:t>Group Discussion:  </a:t>
            </a:r>
          </a:p>
          <a:p>
            <a:pPr algn="ctr" defTabSz="914400">
              <a:lnSpc>
                <a:spcPct val="80000"/>
              </a:lnSpc>
              <a:spcBef>
                <a:spcPct val="0"/>
              </a:spcBef>
              <a:spcAft>
                <a:spcPts val="600"/>
              </a:spcAft>
            </a:pPr>
            <a:r>
              <a:rPr lang="en-US" sz="2400" spc="-150" dirty="0">
                <a:solidFill>
                  <a:schemeClr val="tx2"/>
                </a:solidFill>
                <a:latin typeface="+mj-lt"/>
                <a:ea typeface="+mj-ea"/>
                <a:cs typeface="+mj-cs"/>
              </a:rPr>
              <a:t>What does </a:t>
            </a:r>
            <a:r>
              <a:rPr lang="en-US" sz="2400" b="1" i="1" spc="-150" dirty="0">
                <a:solidFill>
                  <a:schemeClr val="tx2"/>
                </a:solidFill>
                <a:latin typeface="+mj-lt"/>
                <a:ea typeface="+mj-ea"/>
                <a:cs typeface="+mj-cs"/>
              </a:rPr>
              <a:t>Well-Being</a:t>
            </a:r>
            <a:r>
              <a:rPr lang="en-US" sz="2400" spc="-150" dirty="0">
                <a:solidFill>
                  <a:schemeClr val="tx2"/>
                </a:solidFill>
                <a:latin typeface="+mj-lt"/>
                <a:ea typeface="+mj-ea"/>
                <a:cs typeface="+mj-cs"/>
              </a:rPr>
              <a:t> mean to you?</a:t>
            </a:r>
          </a:p>
          <a:p>
            <a:pPr algn="ctr" defTabSz="914400">
              <a:lnSpc>
                <a:spcPct val="80000"/>
              </a:lnSpc>
              <a:spcBef>
                <a:spcPct val="0"/>
              </a:spcBef>
              <a:spcAft>
                <a:spcPts val="600"/>
              </a:spcAft>
            </a:pPr>
            <a:r>
              <a:rPr lang="en-US" sz="2400" spc="-150" dirty="0">
                <a:solidFill>
                  <a:schemeClr val="tx2"/>
                </a:solidFill>
                <a:latin typeface="+mj-lt"/>
                <a:ea typeface="+mj-ea"/>
                <a:cs typeface="+mj-cs"/>
              </a:rPr>
              <a:t>How is </a:t>
            </a:r>
            <a:r>
              <a:rPr lang="en-US" sz="2400" b="1" spc="-150" dirty="0">
                <a:solidFill>
                  <a:schemeClr val="tx2"/>
                </a:solidFill>
                <a:latin typeface="+mj-lt"/>
                <a:ea typeface="+mj-ea"/>
                <a:cs typeface="+mj-cs"/>
              </a:rPr>
              <a:t>Well-Being</a:t>
            </a:r>
            <a:r>
              <a:rPr lang="en-US" sz="2400" spc="-150" dirty="0">
                <a:solidFill>
                  <a:schemeClr val="tx2"/>
                </a:solidFill>
                <a:latin typeface="+mj-lt"/>
                <a:ea typeface="+mj-ea"/>
                <a:cs typeface="+mj-cs"/>
              </a:rPr>
              <a:t> connected to successful communication?</a:t>
            </a:r>
          </a:p>
          <a:p>
            <a:pPr algn="ctr" defTabSz="914400">
              <a:lnSpc>
                <a:spcPct val="80000"/>
              </a:lnSpc>
              <a:spcBef>
                <a:spcPct val="0"/>
              </a:spcBef>
              <a:spcAft>
                <a:spcPts val="600"/>
              </a:spcAft>
            </a:pPr>
            <a:r>
              <a:rPr lang="en-US" sz="2400" spc="-150" dirty="0">
                <a:solidFill>
                  <a:schemeClr val="tx2"/>
                </a:solidFill>
                <a:latin typeface="+mj-lt"/>
                <a:ea typeface="+mj-ea"/>
                <a:cs typeface="+mj-cs"/>
              </a:rPr>
              <a:t>Ways to improve my </a:t>
            </a:r>
            <a:r>
              <a:rPr lang="en-US" sz="2400" b="1" spc="-150" dirty="0">
                <a:solidFill>
                  <a:schemeClr val="tx2"/>
                </a:solidFill>
                <a:latin typeface="+mj-lt"/>
                <a:ea typeface="+mj-ea"/>
                <a:cs typeface="+mj-cs"/>
              </a:rPr>
              <a:t>Well-Being</a:t>
            </a:r>
            <a:r>
              <a:rPr lang="en-US" sz="2400" spc="-150" dirty="0">
                <a:solidFill>
                  <a:schemeClr val="tx2"/>
                </a:solidFill>
                <a:latin typeface="+mj-lt"/>
                <a:ea typeface="+mj-ea"/>
                <a:cs typeface="+mj-cs"/>
              </a:rPr>
              <a:t> that will improve my communication skills:</a:t>
            </a:r>
          </a:p>
          <a:p>
            <a:pPr algn="ctr" defTabSz="914400">
              <a:lnSpc>
                <a:spcPct val="80000"/>
              </a:lnSpc>
              <a:spcBef>
                <a:spcPct val="0"/>
              </a:spcBef>
              <a:spcAft>
                <a:spcPts val="600"/>
              </a:spcAft>
            </a:pPr>
            <a:endParaRPr lang="en-US" sz="800" spc="-150" dirty="0">
              <a:solidFill>
                <a:schemeClr val="tx2"/>
              </a:solidFill>
              <a:latin typeface="+mj-lt"/>
              <a:ea typeface="+mj-ea"/>
              <a:cs typeface="+mj-cs"/>
            </a:endParaRPr>
          </a:p>
        </p:txBody>
      </p:sp>
    </p:spTree>
    <p:extLst>
      <p:ext uri="{BB962C8B-B14F-4D97-AF65-F5344CB8AC3E}">
        <p14:creationId xmlns:p14="http://schemas.microsoft.com/office/powerpoint/2010/main" val="62188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4933A4A4-D268-49D7-BDBC-7A4753E82172}"/>
              </a:ext>
            </a:extLst>
          </p:cNvPr>
          <p:cNvPicPr>
            <a:picLocks noChangeAspect="1"/>
          </p:cNvPicPr>
          <p:nvPr/>
        </p:nvPicPr>
        <p:blipFill>
          <a:blip r:embed="rId2"/>
          <a:stretch>
            <a:fillRect/>
          </a:stretch>
        </p:blipFill>
        <p:spPr>
          <a:xfrm>
            <a:off x="1042254" y="321734"/>
            <a:ext cx="4256659" cy="2905170"/>
          </a:xfrm>
          <a:prstGeom prst="rect">
            <a:avLst/>
          </a:prstGeom>
        </p:spPr>
      </p:pic>
      <p:pic>
        <p:nvPicPr>
          <p:cNvPr id="4" name="Picture 3" descr="A picture containing text, indoor, wall, dining table&#10;&#10;Description automatically generated">
            <a:extLst>
              <a:ext uri="{FF2B5EF4-FFF2-40B4-BE49-F238E27FC236}">
                <a16:creationId xmlns:a16="http://schemas.microsoft.com/office/drawing/2014/main" id="{72805B83-2384-49F7-863B-D52323ED2089}"/>
              </a:ext>
            </a:extLst>
          </p:cNvPr>
          <p:cNvPicPr>
            <a:picLocks noChangeAspect="1"/>
          </p:cNvPicPr>
          <p:nvPr/>
        </p:nvPicPr>
        <p:blipFill>
          <a:blip r:embed="rId3"/>
          <a:stretch>
            <a:fillRect/>
          </a:stretch>
        </p:blipFill>
        <p:spPr>
          <a:xfrm>
            <a:off x="716752" y="3631096"/>
            <a:ext cx="4907662" cy="2760560"/>
          </a:xfrm>
          <a:prstGeom prst="rect">
            <a:avLst/>
          </a:prstGeom>
        </p:spPr>
      </p:pic>
      <p:sp>
        <p:nvSpPr>
          <p:cNvPr id="13" name="Rectangle 12">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8ACED33-503A-4D1C-928D-3EFAE80CDD05}"/>
              </a:ext>
            </a:extLst>
          </p:cNvPr>
          <p:cNvSpPr>
            <a:spLocks noGrp="1"/>
          </p:cNvSpPr>
          <p:nvPr>
            <p:ph type="sldNum" sz="quarter" idx="12"/>
          </p:nvPr>
        </p:nvSpPr>
        <p:spPr>
          <a:xfrm>
            <a:off x="8610600" y="6356350"/>
            <a:ext cx="2743200" cy="365125"/>
          </a:xfrm>
        </p:spPr>
        <p:txBody>
          <a:bodyPr>
            <a:normAutofit/>
          </a:bodyPr>
          <a:lstStyle/>
          <a:p>
            <a:pPr>
              <a:spcAft>
                <a:spcPts val="600"/>
              </a:spcAft>
            </a:pPr>
            <a:fld id="{6D22F896-40B5-4ADD-8801-0D06FADFA095}" type="slidenum">
              <a:rPr lang="en-US" smtClean="0"/>
              <a:pPr>
                <a:spcAft>
                  <a:spcPts val="600"/>
                </a:spcAft>
              </a:pPr>
              <a:t>19</a:t>
            </a:fld>
            <a:endParaRPr lang="en-US"/>
          </a:p>
        </p:txBody>
      </p:sp>
      <p:pic>
        <p:nvPicPr>
          <p:cNvPr id="8" name="Picture 7" descr="Text&#10;&#10;Description automatically generated">
            <a:extLst>
              <a:ext uri="{FF2B5EF4-FFF2-40B4-BE49-F238E27FC236}">
                <a16:creationId xmlns:a16="http://schemas.microsoft.com/office/drawing/2014/main" id="{FB757286-ED1E-440B-8E8B-F358281EE99A}"/>
              </a:ext>
            </a:extLst>
          </p:cNvPr>
          <p:cNvPicPr>
            <a:picLocks noChangeAspect="1"/>
          </p:cNvPicPr>
          <p:nvPr/>
        </p:nvPicPr>
        <p:blipFill>
          <a:blip r:embed="rId4"/>
          <a:stretch>
            <a:fillRect/>
          </a:stretch>
        </p:blipFill>
        <p:spPr>
          <a:xfrm>
            <a:off x="6995580" y="321734"/>
            <a:ext cx="4051672" cy="6069922"/>
          </a:xfrm>
          <a:prstGeom prst="rect">
            <a:avLst/>
          </a:prstGeom>
        </p:spPr>
      </p:pic>
    </p:spTree>
    <p:extLst>
      <p:ext uri="{BB962C8B-B14F-4D97-AF65-F5344CB8AC3E}">
        <p14:creationId xmlns:p14="http://schemas.microsoft.com/office/powerpoint/2010/main" val="322914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70">
            <a:extLst>
              <a:ext uri="{FF2B5EF4-FFF2-40B4-BE49-F238E27FC236}">
                <a16:creationId xmlns:a16="http://schemas.microsoft.com/office/drawing/2014/main" id="{EC810173-AA09-43B7-8FB3-1AEB62F6EE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2" name="Rectangle 71">
              <a:extLst>
                <a:ext uri="{FF2B5EF4-FFF2-40B4-BE49-F238E27FC236}">
                  <a16:creationId xmlns:a16="http://schemas.microsoft.com/office/drawing/2014/main" id="{1A7D6146-7A79-43A3-8B2E-B77B83D8C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2">
              <a:extLst>
                <a:ext uri="{FF2B5EF4-FFF2-40B4-BE49-F238E27FC236}">
                  <a16:creationId xmlns:a16="http://schemas.microsoft.com/office/drawing/2014/main" id="{BEED6CAE-74EB-4CEC-B212-332E0D73BCE9}"/>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64" name="Picture 2" descr="Get Settled: Blended learning and how to make the most of online learning  from home | University of Sussex Business School">
            <a:extLst>
              <a:ext uri="{FF2B5EF4-FFF2-40B4-BE49-F238E27FC236}">
                <a16:creationId xmlns:a16="http://schemas.microsoft.com/office/drawing/2014/main" id="{55D3EE94-9286-4E52-9267-D07FEF38951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1582" r="-1" b="-1"/>
          <a:stretch/>
        </p:blipFill>
        <p:spPr bwMode="auto">
          <a:xfrm>
            <a:off x="3611" y="10"/>
            <a:ext cx="12188389"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74">
            <a:extLst>
              <a:ext uri="{FF2B5EF4-FFF2-40B4-BE49-F238E27FC236}">
                <a16:creationId xmlns:a16="http://schemas.microsoft.com/office/drawing/2014/main" id="{DD67C54A-CBF0-490C-9B0D-0FADA3C2D0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11455400" cy="6848476"/>
            <a:chOff x="372533" y="0"/>
            <a:chExt cx="11455400" cy="6848476"/>
          </a:xfrm>
        </p:grpSpPr>
        <p:sp>
          <p:nvSpPr>
            <p:cNvPr id="66" name="Round Diagonal Corner Rectangle 7">
              <a:extLst>
                <a:ext uri="{FF2B5EF4-FFF2-40B4-BE49-F238E27FC236}">
                  <a16:creationId xmlns:a16="http://schemas.microsoft.com/office/drawing/2014/main" id="{1559EC77-61B5-44BD-B8B6-BC8D57342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86A2B7F8-7E9F-4BA9-A559-855DB3A82EE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87" name="Freeform 32">
                <a:extLst>
                  <a:ext uri="{FF2B5EF4-FFF2-40B4-BE49-F238E27FC236}">
                    <a16:creationId xmlns:a16="http://schemas.microsoft.com/office/drawing/2014/main" id="{06618246-8C88-4B5C-8AA0-D5E6918CD1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88" name="Freeform 33">
                <a:extLst>
                  <a:ext uri="{FF2B5EF4-FFF2-40B4-BE49-F238E27FC236}">
                    <a16:creationId xmlns:a16="http://schemas.microsoft.com/office/drawing/2014/main" id="{B6EE0077-B0A3-4E12-94E1-448F7E267F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89" name="Freeform 34">
                <a:extLst>
                  <a:ext uri="{FF2B5EF4-FFF2-40B4-BE49-F238E27FC236}">
                    <a16:creationId xmlns:a16="http://schemas.microsoft.com/office/drawing/2014/main" id="{BA3226DB-CDE9-4D62-980A-E0D58A2EC3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0" name="Freeform 37">
                <a:extLst>
                  <a:ext uri="{FF2B5EF4-FFF2-40B4-BE49-F238E27FC236}">
                    <a16:creationId xmlns:a16="http://schemas.microsoft.com/office/drawing/2014/main" id="{82836757-6368-4B7F-87BA-44A39037D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68" name="Group 67">
              <a:extLst>
                <a:ext uri="{FF2B5EF4-FFF2-40B4-BE49-F238E27FC236}">
                  <a16:creationId xmlns:a16="http://schemas.microsoft.com/office/drawing/2014/main" id="{F12D05DC-D0AC-44D0-9D52-298E6432A7C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81" name="Freeform 35">
                <a:extLst>
                  <a:ext uri="{FF2B5EF4-FFF2-40B4-BE49-F238E27FC236}">
                    <a16:creationId xmlns:a16="http://schemas.microsoft.com/office/drawing/2014/main" id="{EB8D813D-7B3C-4EDB-9252-F03DF2942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82" name="Freeform 36">
                <a:extLst>
                  <a:ext uri="{FF2B5EF4-FFF2-40B4-BE49-F238E27FC236}">
                    <a16:creationId xmlns:a16="http://schemas.microsoft.com/office/drawing/2014/main" id="{CC6F46DC-7522-4C44-8A44-866303B2CC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83" name="Freeform 38">
                <a:extLst>
                  <a:ext uri="{FF2B5EF4-FFF2-40B4-BE49-F238E27FC236}">
                    <a16:creationId xmlns:a16="http://schemas.microsoft.com/office/drawing/2014/main" id="{26EF651E-3D2C-4416-B3D2-713F443D6B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4" name="Freeform 39">
                <a:extLst>
                  <a:ext uri="{FF2B5EF4-FFF2-40B4-BE49-F238E27FC236}">
                    <a16:creationId xmlns:a16="http://schemas.microsoft.com/office/drawing/2014/main" id="{921BC620-4004-492D-B713-E3F643A42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85" name="Freeform 40">
                <a:extLst>
                  <a:ext uri="{FF2B5EF4-FFF2-40B4-BE49-F238E27FC236}">
                    <a16:creationId xmlns:a16="http://schemas.microsoft.com/office/drawing/2014/main" id="{C9D8F1A6-0047-464A-8554-8F2392BD3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6" name="Rectangle 41">
                <a:extLst>
                  <a:ext uri="{FF2B5EF4-FFF2-40B4-BE49-F238E27FC236}">
                    <a16:creationId xmlns:a16="http://schemas.microsoft.com/office/drawing/2014/main" id="{CFCEFC2E-FC43-4E0C-A992-AAC84945CB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grpSp>
          <p:nvGrpSpPr>
            <p:cNvPr id="69" name="Group 68">
              <a:extLst>
                <a:ext uri="{FF2B5EF4-FFF2-40B4-BE49-F238E27FC236}">
                  <a16:creationId xmlns:a16="http://schemas.microsoft.com/office/drawing/2014/main" id="{3A0911E7-0F64-40E3-8EAA-916647FFABF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77" name="Freeform 32">
                <a:extLst>
                  <a:ext uri="{FF2B5EF4-FFF2-40B4-BE49-F238E27FC236}">
                    <a16:creationId xmlns:a16="http://schemas.microsoft.com/office/drawing/2014/main" id="{BDDD9347-DF82-4E87-B5FF-8135248BA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78" name="Freeform 33">
                <a:extLst>
                  <a:ext uri="{FF2B5EF4-FFF2-40B4-BE49-F238E27FC236}">
                    <a16:creationId xmlns:a16="http://schemas.microsoft.com/office/drawing/2014/main" id="{8FD770F2-7C9D-48BA-8684-65ADC08195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79" name="Freeform 34">
                <a:extLst>
                  <a:ext uri="{FF2B5EF4-FFF2-40B4-BE49-F238E27FC236}">
                    <a16:creationId xmlns:a16="http://schemas.microsoft.com/office/drawing/2014/main" id="{73BC8986-DC9A-418E-A63C-EA7EBCC0D2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0" name="Freeform 37">
                <a:extLst>
                  <a:ext uri="{FF2B5EF4-FFF2-40B4-BE49-F238E27FC236}">
                    <a16:creationId xmlns:a16="http://schemas.microsoft.com/office/drawing/2014/main" id="{C07C5080-63C4-46DF-97A8-AA9A3A04F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70" name="Group 69">
              <a:extLst>
                <a:ext uri="{FF2B5EF4-FFF2-40B4-BE49-F238E27FC236}">
                  <a16:creationId xmlns:a16="http://schemas.microsoft.com/office/drawing/2014/main" id="{2E20B252-F150-409F-A53C-07DA66940E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71" name="Freeform 35">
                <a:extLst>
                  <a:ext uri="{FF2B5EF4-FFF2-40B4-BE49-F238E27FC236}">
                    <a16:creationId xmlns:a16="http://schemas.microsoft.com/office/drawing/2014/main" id="{9E4A79BD-9F1B-4924-8715-06A12E4A8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72" name="Freeform 36">
                <a:extLst>
                  <a:ext uri="{FF2B5EF4-FFF2-40B4-BE49-F238E27FC236}">
                    <a16:creationId xmlns:a16="http://schemas.microsoft.com/office/drawing/2014/main" id="{5FD0187E-7B74-4F17-9FA4-B7A76C79AB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73" name="Freeform 38">
                <a:extLst>
                  <a:ext uri="{FF2B5EF4-FFF2-40B4-BE49-F238E27FC236}">
                    <a16:creationId xmlns:a16="http://schemas.microsoft.com/office/drawing/2014/main" id="{29AC1DD7-2F78-463D-81E2-A01EB29FBC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74" name="Freeform 39">
                <a:extLst>
                  <a:ext uri="{FF2B5EF4-FFF2-40B4-BE49-F238E27FC236}">
                    <a16:creationId xmlns:a16="http://schemas.microsoft.com/office/drawing/2014/main" id="{2C43DA05-9248-4B9A-927E-E580FB39C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75" name="Freeform 40">
                <a:extLst>
                  <a:ext uri="{FF2B5EF4-FFF2-40B4-BE49-F238E27FC236}">
                    <a16:creationId xmlns:a16="http://schemas.microsoft.com/office/drawing/2014/main" id="{7CF0865D-3DEA-4CD7-BDD7-5A68A7884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76" name="Rectangle 41">
                <a:extLst>
                  <a:ext uri="{FF2B5EF4-FFF2-40B4-BE49-F238E27FC236}">
                    <a16:creationId xmlns:a16="http://schemas.microsoft.com/office/drawing/2014/main" id="{76672D73-5BFE-4FF4-A0F3-38A643BA768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sp>
        <p:nvSpPr>
          <p:cNvPr id="91" name="Title 1">
            <a:extLst>
              <a:ext uri="{FF2B5EF4-FFF2-40B4-BE49-F238E27FC236}">
                <a16:creationId xmlns:a16="http://schemas.microsoft.com/office/drawing/2014/main" id="{B513870F-960E-4259-9888-17841DCB1263}"/>
              </a:ext>
            </a:extLst>
          </p:cNvPr>
          <p:cNvSpPr txBox="1">
            <a:spLocks/>
          </p:cNvSpPr>
          <p:nvPr/>
        </p:nvSpPr>
        <p:spPr>
          <a:xfrm>
            <a:off x="1143001" y="1007533"/>
            <a:ext cx="9905998" cy="1092200"/>
          </a:xfrm>
          <a:prstGeom prst="rect">
            <a:avLst/>
          </a:prstGeom>
        </p:spPr>
        <p:txBody>
          <a:bodyPr>
            <a:normAutofit/>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r>
              <a:rPr lang="en-US" b="1" dirty="0"/>
              <a:t>Get the Most from this Training!</a:t>
            </a:r>
          </a:p>
        </p:txBody>
      </p:sp>
      <p:sp>
        <p:nvSpPr>
          <p:cNvPr id="92" name="Content Placeholder 2">
            <a:extLst>
              <a:ext uri="{FF2B5EF4-FFF2-40B4-BE49-F238E27FC236}">
                <a16:creationId xmlns:a16="http://schemas.microsoft.com/office/drawing/2014/main" id="{6D9FCB82-BE92-4A3A-A827-D2B38CFE691D}"/>
              </a:ext>
            </a:extLst>
          </p:cNvPr>
          <p:cNvSpPr txBox="1">
            <a:spLocks/>
          </p:cNvSpPr>
          <p:nvPr/>
        </p:nvSpPr>
        <p:spPr>
          <a:xfrm>
            <a:off x="1143001" y="1801814"/>
            <a:ext cx="9905999" cy="3904720"/>
          </a:xfrm>
          <a:prstGeom prst="rect">
            <a:avLst/>
          </a:prstGeom>
        </p:spPr>
        <p:txBody>
          <a:bodyPr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a:lnSpc>
                <a:spcPct val="110000"/>
              </a:lnSpc>
            </a:pPr>
            <a:r>
              <a:rPr lang="en-US" b="1" dirty="0"/>
              <a:t>Be Present, Remove distractions, Put your phone away</a:t>
            </a:r>
          </a:p>
          <a:p>
            <a:pPr>
              <a:lnSpc>
                <a:spcPct val="110000"/>
              </a:lnSpc>
            </a:pPr>
            <a:r>
              <a:rPr lang="en-US" dirty="0"/>
              <a:t>Have your printed handouts in front of you</a:t>
            </a:r>
          </a:p>
          <a:p>
            <a:pPr>
              <a:lnSpc>
                <a:spcPct val="110000"/>
              </a:lnSpc>
            </a:pPr>
            <a:r>
              <a:rPr lang="en-US" dirty="0"/>
              <a:t>Fully participate: </a:t>
            </a:r>
          </a:p>
          <a:p>
            <a:pPr lvl="1">
              <a:lnSpc>
                <a:spcPct val="110000"/>
              </a:lnSpc>
            </a:pPr>
            <a:r>
              <a:rPr lang="en-US" dirty="0"/>
              <a:t>Share your thoughts</a:t>
            </a:r>
          </a:p>
          <a:p>
            <a:pPr lvl="1">
              <a:lnSpc>
                <a:spcPct val="110000"/>
              </a:lnSpc>
            </a:pPr>
            <a:r>
              <a:rPr lang="en-US" dirty="0"/>
              <a:t>Be curious – ask questions</a:t>
            </a:r>
          </a:p>
          <a:p>
            <a:pPr lvl="1">
              <a:lnSpc>
                <a:spcPct val="110000"/>
              </a:lnSpc>
            </a:pPr>
            <a:r>
              <a:rPr lang="en-US" dirty="0"/>
              <a:t>Be honest and vulnerable</a:t>
            </a:r>
          </a:p>
          <a:p>
            <a:pPr lvl="1">
              <a:lnSpc>
                <a:spcPct val="110000"/>
              </a:lnSpc>
            </a:pPr>
            <a:r>
              <a:rPr lang="en-US" dirty="0"/>
              <a:t>Release judgment of yourself and others</a:t>
            </a:r>
          </a:p>
          <a:p>
            <a:pPr lvl="1">
              <a:lnSpc>
                <a:spcPct val="110000"/>
              </a:lnSpc>
            </a:pPr>
            <a:r>
              <a:rPr lang="en-US" dirty="0"/>
              <a:t>Have water and your favorite snacks with you!  </a:t>
            </a:r>
          </a:p>
        </p:txBody>
      </p:sp>
      <p:sp>
        <p:nvSpPr>
          <p:cNvPr id="93" name="Slide Number Placeholder 3">
            <a:extLst>
              <a:ext uri="{FF2B5EF4-FFF2-40B4-BE49-F238E27FC236}">
                <a16:creationId xmlns:a16="http://schemas.microsoft.com/office/drawing/2014/main" id="{5DCA075B-1D7E-4A71-8F33-E4D2533BB16E}"/>
              </a:ext>
            </a:extLst>
          </p:cNvPr>
          <p:cNvSpPr>
            <a:spLocks noGrp="1"/>
          </p:cNvSpPr>
          <p:nvPr>
            <p:ph type="sldNum" sz="quarter" idx="12"/>
          </p:nvPr>
        </p:nvSpPr>
        <p:spPr>
          <a:xfrm>
            <a:off x="10276321" y="5730874"/>
            <a:ext cx="771089" cy="365125"/>
          </a:xfrm>
        </p:spPr>
        <p:txBody>
          <a:bodyPr>
            <a:normAutofit/>
          </a:bodyPr>
          <a:lstStyle/>
          <a:p>
            <a:pPr>
              <a:spcAft>
                <a:spcPts val="600"/>
              </a:spcAft>
            </a:pPr>
            <a:fld id="{6D22F896-40B5-4ADD-8801-0D06FADFA095}" type="slidenum">
              <a:rPr lang="en-US" smtClean="0"/>
              <a:pPr>
                <a:spcAft>
                  <a:spcPts val="600"/>
                </a:spcAft>
              </a:pPr>
              <a:t>2</a:t>
            </a:fld>
            <a:endParaRPr lang="en-US"/>
          </a:p>
        </p:txBody>
      </p:sp>
    </p:spTree>
    <p:extLst>
      <p:ext uri="{BB962C8B-B14F-4D97-AF65-F5344CB8AC3E}">
        <p14:creationId xmlns:p14="http://schemas.microsoft.com/office/powerpoint/2010/main" val="887787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922BB-9AC0-494F-9506-8951E7A807A8}"/>
              </a:ext>
            </a:extLst>
          </p:cNvPr>
          <p:cNvSpPr>
            <a:spLocks noGrp="1"/>
          </p:cNvSpPr>
          <p:nvPr>
            <p:ph type="sldNum" sz="quarter" idx="12"/>
          </p:nvPr>
        </p:nvSpPr>
        <p:spPr/>
        <p:txBody>
          <a:bodyPr/>
          <a:lstStyle/>
          <a:p>
            <a:fld id="{6D22F896-40B5-4ADD-8801-0D06FADFA095}" type="slidenum">
              <a:rPr lang="en-US" smtClean="0"/>
              <a:t>20</a:t>
            </a:fld>
            <a:endParaRPr lang="en-US" dirty="0"/>
          </a:p>
        </p:txBody>
      </p:sp>
      <p:pic>
        <p:nvPicPr>
          <p:cNvPr id="3" name="Picture 2" descr="A picture containing indoor, person, colorful&#10;&#10;Description automatically generated">
            <a:extLst>
              <a:ext uri="{FF2B5EF4-FFF2-40B4-BE49-F238E27FC236}">
                <a16:creationId xmlns:a16="http://schemas.microsoft.com/office/drawing/2014/main" id="{5A2CD1FB-05E5-4B5C-98A3-983AA9F80AF0}"/>
              </a:ext>
            </a:extLst>
          </p:cNvPr>
          <p:cNvPicPr>
            <a:picLocks noChangeAspect="1"/>
          </p:cNvPicPr>
          <p:nvPr/>
        </p:nvPicPr>
        <p:blipFill>
          <a:blip r:embed="rId2"/>
          <a:stretch>
            <a:fillRect/>
          </a:stretch>
        </p:blipFill>
        <p:spPr>
          <a:xfrm>
            <a:off x="9130" y="-9526"/>
            <a:ext cx="12182870" cy="6867526"/>
          </a:xfrm>
          <a:prstGeom prst="rect">
            <a:avLst/>
          </a:prstGeom>
        </p:spPr>
      </p:pic>
      <p:sp>
        <p:nvSpPr>
          <p:cNvPr id="4" name="Title 1">
            <a:extLst>
              <a:ext uri="{FF2B5EF4-FFF2-40B4-BE49-F238E27FC236}">
                <a16:creationId xmlns:a16="http://schemas.microsoft.com/office/drawing/2014/main" id="{CE08F649-02A0-4B21-8C65-47F1904BBFA8}"/>
              </a:ext>
            </a:extLst>
          </p:cNvPr>
          <p:cNvSpPr txBox="1">
            <a:spLocks/>
          </p:cNvSpPr>
          <p:nvPr/>
        </p:nvSpPr>
        <p:spPr>
          <a:xfrm>
            <a:off x="3741692" y="1520476"/>
            <a:ext cx="6939288" cy="3105887"/>
          </a:xfrm>
          <a:prstGeom prst="rect">
            <a:avLst/>
          </a:prstGeom>
        </p:spPr>
        <p:txBody>
          <a:bodyPr vert="horz" lIns="91440" tIns="45720" rIns="91440" bIns="45720" rtlCol="0" anchor="ctr">
            <a:normAutofit/>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pPr algn="r"/>
            <a:r>
              <a:rPr lang="en-US" sz="4400" b="1" dirty="0">
                <a:solidFill>
                  <a:srgbClr val="002060"/>
                </a:solidFill>
                <a:effectLst>
                  <a:outerShdw blurRad="38100" dist="38100" dir="2700000" algn="tl">
                    <a:srgbClr val="000000">
                      <a:alpha val="43137"/>
                    </a:srgbClr>
                  </a:outerShdw>
                </a:effectLst>
              </a:rPr>
              <a:t>GTA’s:  </a:t>
            </a:r>
            <a:r>
              <a:rPr lang="en-US" sz="4400" b="1" i="1" dirty="0">
                <a:solidFill>
                  <a:srgbClr val="002060"/>
                </a:solidFill>
                <a:effectLst>
                  <a:outerShdw blurRad="38100" dist="38100" dir="2700000" algn="tl">
                    <a:srgbClr val="000000">
                      <a:alpha val="43137"/>
                    </a:srgbClr>
                  </a:outerShdw>
                </a:effectLst>
              </a:rPr>
              <a:t>What was most valuable for you today?</a:t>
            </a:r>
          </a:p>
        </p:txBody>
      </p:sp>
    </p:spTree>
    <p:extLst>
      <p:ext uri="{BB962C8B-B14F-4D97-AF65-F5344CB8AC3E}">
        <p14:creationId xmlns:p14="http://schemas.microsoft.com/office/powerpoint/2010/main" val="264238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B0AD5B-D6AC-4D6A-B943-21EF9FD4E75A}"/>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3" name="Slide Number Placeholder 2">
            <a:extLst>
              <a:ext uri="{FF2B5EF4-FFF2-40B4-BE49-F238E27FC236}">
                <a16:creationId xmlns:a16="http://schemas.microsoft.com/office/drawing/2014/main" id="{47D8FACC-8198-412F-AA9D-712C5DE7BDD5}"/>
              </a:ext>
            </a:extLst>
          </p:cNvPr>
          <p:cNvSpPr txBox="1">
            <a:spLocks/>
          </p:cNvSpPr>
          <p:nvPr/>
        </p:nvSpPr>
        <p:spPr>
          <a:xfrm>
            <a:off x="10276321" y="5883274"/>
            <a:ext cx="7710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3</a:t>
            </a:fld>
            <a:endParaRPr lang="en-US" dirty="0"/>
          </a:p>
        </p:txBody>
      </p:sp>
      <p:pic>
        <p:nvPicPr>
          <p:cNvPr id="4" name="Picture 2" descr="5 Simple Mindfulness Practices for Daily Life - Mindful">
            <a:extLst>
              <a:ext uri="{FF2B5EF4-FFF2-40B4-BE49-F238E27FC236}">
                <a16:creationId xmlns:a16="http://schemas.microsoft.com/office/drawing/2014/main" id="{F4F46FB3-6A02-4F2A-A91A-12B10D322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031129D-C625-43FA-BF5E-339F9AC93E57}"/>
              </a:ext>
            </a:extLst>
          </p:cNvPr>
          <p:cNvSpPr txBox="1"/>
          <p:nvPr/>
        </p:nvSpPr>
        <p:spPr>
          <a:xfrm>
            <a:off x="606641" y="1233906"/>
            <a:ext cx="2606798" cy="3477875"/>
          </a:xfrm>
          <a:prstGeom prst="rect">
            <a:avLst/>
          </a:prstGeom>
          <a:noFill/>
        </p:spPr>
        <p:txBody>
          <a:bodyPr wrap="square" rtlCol="0">
            <a:spAutoFit/>
          </a:bodyPr>
          <a:lstStyle/>
          <a:p>
            <a:pPr algn="ctr"/>
            <a:r>
              <a:rPr lang="en-US" sz="4400" dirty="0">
                <a:solidFill>
                  <a:srgbClr val="002060"/>
                </a:solidFill>
              </a:rPr>
              <a:t>Mindful Moment:</a:t>
            </a:r>
          </a:p>
          <a:p>
            <a:pPr algn="ctr"/>
            <a:r>
              <a:rPr lang="en-US" sz="4400" i="1" dirty="0">
                <a:solidFill>
                  <a:srgbClr val="002060"/>
                </a:solidFill>
              </a:rPr>
              <a:t>Come into the Present</a:t>
            </a:r>
          </a:p>
          <a:p>
            <a:pPr algn="ctr"/>
            <a:r>
              <a:rPr lang="en-US" sz="4400" i="1" dirty="0">
                <a:solidFill>
                  <a:srgbClr val="002060"/>
                </a:solidFill>
              </a:rPr>
              <a:t>Moment</a:t>
            </a:r>
          </a:p>
        </p:txBody>
      </p:sp>
      <p:sp>
        <p:nvSpPr>
          <p:cNvPr id="6" name="TextBox 5">
            <a:extLst>
              <a:ext uri="{FF2B5EF4-FFF2-40B4-BE49-F238E27FC236}">
                <a16:creationId xmlns:a16="http://schemas.microsoft.com/office/drawing/2014/main" id="{561C2C0C-4F9A-4E88-98DA-C75A59394244}"/>
              </a:ext>
            </a:extLst>
          </p:cNvPr>
          <p:cNvSpPr txBox="1"/>
          <p:nvPr/>
        </p:nvSpPr>
        <p:spPr>
          <a:xfrm>
            <a:off x="8762260" y="2668353"/>
            <a:ext cx="2823099" cy="2800767"/>
          </a:xfrm>
          <a:prstGeom prst="rect">
            <a:avLst/>
          </a:prstGeom>
          <a:noFill/>
        </p:spPr>
        <p:txBody>
          <a:bodyPr wrap="square" rtlCol="0">
            <a:spAutoFit/>
          </a:bodyPr>
          <a:lstStyle/>
          <a:p>
            <a:r>
              <a:rPr lang="en-US" sz="4400" dirty="0">
                <a:solidFill>
                  <a:srgbClr val="002060"/>
                </a:solidFill>
              </a:rPr>
              <a:t>Simply focus on your breath…</a:t>
            </a:r>
          </a:p>
        </p:txBody>
      </p:sp>
    </p:spTree>
    <p:extLst>
      <p:ext uri="{BB962C8B-B14F-4D97-AF65-F5344CB8AC3E}">
        <p14:creationId xmlns:p14="http://schemas.microsoft.com/office/powerpoint/2010/main" val="77679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499C9FE-4B17-4937-9EB8-3E1A97E32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A1AA859-8E3B-49BF-83F6-ADF050A2CF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3" name="Freeform 5">
              <a:extLst>
                <a:ext uri="{FF2B5EF4-FFF2-40B4-BE49-F238E27FC236}">
                  <a16:creationId xmlns:a16="http://schemas.microsoft.com/office/drawing/2014/main" id="{EA5E9A71-2A94-4FAA-859F-1930C2E918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15C43A1A-EE63-4F18-BA50-6BCC0C5FB0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id="{D20E631E-2C68-4E27-B833-094ECE5095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8">
              <a:extLst>
                <a:ext uri="{FF2B5EF4-FFF2-40B4-BE49-F238E27FC236}">
                  <a16:creationId xmlns:a16="http://schemas.microsoft.com/office/drawing/2014/main" id="{2446723A-FC6F-4012-8557-06069FA13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id="{7F3D87D4-252C-4471-A220-28B58BF439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0">
              <a:extLst>
                <a:ext uri="{FF2B5EF4-FFF2-40B4-BE49-F238E27FC236}">
                  <a16:creationId xmlns:a16="http://schemas.microsoft.com/office/drawing/2014/main" id="{054B916A-0FD0-4006-BD6C-9D29CA03A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1">
              <a:extLst>
                <a:ext uri="{FF2B5EF4-FFF2-40B4-BE49-F238E27FC236}">
                  <a16:creationId xmlns:a16="http://schemas.microsoft.com/office/drawing/2014/main" id="{2133C3B4-D163-43CB-B3FC-A1B9A1DC38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2">
              <a:extLst>
                <a:ext uri="{FF2B5EF4-FFF2-40B4-BE49-F238E27FC236}">
                  <a16:creationId xmlns:a16="http://schemas.microsoft.com/office/drawing/2014/main" id="{44DECBCA-815C-4296-B4DA-F12AD81F2D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3">
              <a:extLst>
                <a:ext uri="{FF2B5EF4-FFF2-40B4-BE49-F238E27FC236}">
                  <a16:creationId xmlns:a16="http://schemas.microsoft.com/office/drawing/2014/main" id="{B6C3CA6F-2113-4095-B77D-19519074C1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a16="http://schemas.microsoft.com/office/drawing/2014/main" id="{6A23EEC5-4C2F-4460-B6F6-A6852C46F1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5">
              <a:extLst>
                <a:ext uri="{FF2B5EF4-FFF2-40B4-BE49-F238E27FC236}">
                  <a16:creationId xmlns:a16="http://schemas.microsoft.com/office/drawing/2014/main" id="{9CAEC751-845A-4873-BCB3-29B7EF60FD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a:extLst>
                <a:ext uri="{FF2B5EF4-FFF2-40B4-BE49-F238E27FC236}">
                  <a16:creationId xmlns:a16="http://schemas.microsoft.com/office/drawing/2014/main" id="{FA38FC93-11A4-4EB5-BC13-85FB353CD1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7">
              <a:extLst>
                <a:ext uri="{FF2B5EF4-FFF2-40B4-BE49-F238E27FC236}">
                  <a16:creationId xmlns:a16="http://schemas.microsoft.com/office/drawing/2014/main" id="{B5B6AC4D-E640-47F2-AA5A-9F9A1DB88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8">
              <a:extLst>
                <a:ext uri="{FF2B5EF4-FFF2-40B4-BE49-F238E27FC236}">
                  <a16:creationId xmlns:a16="http://schemas.microsoft.com/office/drawing/2014/main" id="{962630FB-473F-4D83-8B9F-EC52E31CA5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9">
              <a:extLst>
                <a:ext uri="{FF2B5EF4-FFF2-40B4-BE49-F238E27FC236}">
                  <a16:creationId xmlns:a16="http://schemas.microsoft.com/office/drawing/2014/main" id="{035721E2-E73B-4E57-92E2-DE71F0D17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0">
              <a:extLst>
                <a:ext uri="{FF2B5EF4-FFF2-40B4-BE49-F238E27FC236}">
                  <a16:creationId xmlns:a16="http://schemas.microsoft.com/office/drawing/2014/main" id="{3071D074-66CD-4273-AF66-207364BA3E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4197CB22-95EA-4E41-94A6-6BCE8C0278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622F5B4E-EBC2-4021-A986-B40B49442B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3">
              <a:extLst>
                <a:ext uri="{FF2B5EF4-FFF2-40B4-BE49-F238E27FC236}">
                  <a16:creationId xmlns:a16="http://schemas.microsoft.com/office/drawing/2014/main" id="{A1450C78-508B-412D-8354-C6AE7E9F93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62">
            <a:extLst>
              <a:ext uri="{FF2B5EF4-FFF2-40B4-BE49-F238E27FC236}">
                <a16:creationId xmlns:a16="http://schemas.microsoft.com/office/drawing/2014/main" id="{0D2C6055-EB42-4E7C-B358-308A54C713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64" name="Rectangle 63">
              <a:extLst>
                <a:ext uri="{FF2B5EF4-FFF2-40B4-BE49-F238E27FC236}">
                  <a16:creationId xmlns:a16="http://schemas.microsoft.com/office/drawing/2014/main" id="{8A0384A8-C4E8-407C-BD44-2B989327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39">
              <a:extLst>
                <a:ext uri="{FF2B5EF4-FFF2-40B4-BE49-F238E27FC236}">
                  <a16:creationId xmlns:a16="http://schemas.microsoft.com/office/drawing/2014/main" id="{B7F9FA9E-2650-4B17-BA91-C12C0C5F9D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96B943E-BAEE-4DC2-87CB-78F6E433D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3AF5F380-2EF6-432B-8426-CCEE8ABC14E8}"/>
              </a:ext>
            </a:extLst>
          </p:cNvPr>
          <p:cNvSpPr>
            <a:spLocks noGrp="1"/>
          </p:cNvSpPr>
          <p:nvPr>
            <p:ph type="ctrTitle"/>
          </p:nvPr>
        </p:nvSpPr>
        <p:spPr>
          <a:xfrm>
            <a:off x="895415" y="2075504"/>
            <a:ext cx="3654569" cy="2042725"/>
          </a:xfrm>
          <a:solidFill>
            <a:schemeClr val="bg1"/>
          </a:solidFill>
        </p:spPr>
        <p:txBody>
          <a:bodyPr>
            <a:normAutofit/>
          </a:bodyPr>
          <a:lstStyle/>
          <a:p>
            <a:r>
              <a:rPr lang="en-US" sz="4600" b="1" dirty="0">
                <a:solidFill>
                  <a:schemeClr val="tx1"/>
                </a:solidFill>
              </a:rPr>
              <a:t>What is a Critical Conversation?</a:t>
            </a:r>
          </a:p>
        </p:txBody>
      </p:sp>
      <p:sp>
        <p:nvSpPr>
          <p:cNvPr id="4" name="Subtitle 3">
            <a:extLst>
              <a:ext uri="{FF2B5EF4-FFF2-40B4-BE49-F238E27FC236}">
                <a16:creationId xmlns:a16="http://schemas.microsoft.com/office/drawing/2014/main" id="{B93C3F32-D5D2-4458-A2D6-58413EDA9CF4}"/>
              </a:ext>
            </a:extLst>
          </p:cNvPr>
          <p:cNvSpPr>
            <a:spLocks noGrp="1"/>
          </p:cNvSpPr>
          <p:nvPr>
            <p:ph type="subTitle" idx="1"/>
          </p:nvPr>
        </p:nvSpPr>
        <p:spPr>
          <a:xfrm>
            <a:off x="895417" y="4202728"/>
            <a:ext cx="3654568" cy="1026125"/>
          </a:xfrm>
          <a:solidFill>
            <a:schemeClr val="bg1"/>
          </a:solidFill>
        </p:spPr>
        <p:txBody>
          <a:bodyPr>
            <a:normAutofit/>
          </a:bodyPr>
          <a:lstStyle/>
          <a:p>
            <a:r>
              <a:rPr lang="en-US" dirty="0">
                <a:solidFill>
                  <a:schemeClr val="tx1"/>
                </a:solidFill>
              </a:rPr>
              <a:t>Group Discussion</a:t>
            </a:r>
          </a:p>
        </p:txBody>
      </p:sp>
      <p:sp>
        <p:nvSpPr>
          <p:cNvPr id="2" name="Slide Number Placeholder 1">
            <a:extLst>
              <a:ext uri="{FF2B5EF4-FFF2-40B4-BE49-F238E27FC236}">
                <a16:creationId xmlns:a16="http://schemas.microsoft.com/office/drawing/2014/main" id="{03A67012-4BC0-4898-927A-8DC4C0958056}"/>
              </a:ext>
            </a:extLst>
          </p:cNvPr>
          <p:cNvSpPr>
            <a:spLocks noGrp="1"/>
          </p:cNvSpPr>
          <p:nvPr>
            <p:ph type="sldNum" sz="quarter" idx="12"/>
          </p:nvPr>
        </p:nvSpPr>
        <p:spPr>
          <a:xfrm>
            <a:off x="3719434" y="320040"/>
            <a:ext cx="914400" cy="320040"/>
          </a:xfrm>
        </p:spPr>
        <p:txBody>
          <a:bodyPr>
            <a:normAutofit/>
          </a:bodyPr>
          <a:lstStyle/>
          <a:p>
            <a:pPr>
              <a:spcAft>
                <a:spcPts val="600"/>
              </a:spcAft>
            </a:pPr>
            <a:fld id="{6D22F896-40B5-4ADD-8801-0D06FADFA095}" type="slidenum">
              <a:rPr lang="en-US" smtClean="0"/>
              <a:pPr>
                <a:spcAft>
                  <a:spcPts val="600"/>
                </a:spcAft>
              </a:pPr>
              <a:t>4</a:t>
            </a:fld>
            <a:endParaRPr lang="en-US"/>
          </a:p>
        </p:txBody>
      </p:sp>
      <p:pic>
        <p:nvPicPr>
          <p:cNvPr id="36" name="Picture 35" descr="Wood human figure">
            <a:extLst>
              <a:ext uri="{FF2B5EF4-FFF2-40B4-BE49-F238E27FC236}">
                <a16:creationId xmlns:a16="http://schemas.microsoft.com/office/drawing/2014/main" id="{0A107F75-4D33-4F64-804C-31AA15BFE0F3}"/>
              </a:ext>
            </a:extLst>
          </p:cNvPr>
          <p:cNvPicPr>
            <a:picLocks noChangeAspect="1"/>
          </p:cNvPicPr>
          <p:nvPr/>
        </p:nvPicPr>
        <p:blipFill rotWithShape="1">
          <a:blip r:embed="rId2"/>
          <a:srcRect r="34349" b="-2"/>
          <a:stretch/>
        </p:blipFill>
        <p:spPr>
          <a:xfrm>
            <a:off x="5446972" y="227"/>
            <a:ext cx="6745028" cy="6858000"/>
          </a:xfrm>
          <a:prstGeom prst="rect">
            <a:avLst/>
          </a:prstGeom>
          <a:ln w="9525">
            <a:noFill/>
          </a:ln>
        </p:spPr>
      </p:pic>
    </p:spTree>
    <p:extLst>
      <p:ext uri="{BB962C8B-B14F-4D97-AF65-F5344CB8AC3E}">
        <p14:creationId xmlns:p14="http://schemas.microsoft.com/office/powerpoint/2010/main" val="272402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05775-AEB4-41FB-A40A-9E53DFB70AB3}"/>
              </a:ext>
            </a:extLst>
          </p:cNvPr>
          <p:cNvSpPr>
            <a:spLocks noGrp="1"/>
          </p:cNvSpPr>
          <p:nvPr>
            <p:ph type="ctrTitle"/>
          </p:nvPr>
        </p:nvSpPr>
        <p:spPr/>
        <p:txBody>
          <a:bodyPr/>
          <a:lstStyle/>
          <a:p>
            <a:r>
              <a:rPr lang="en-US" b="1" dirty="0">
                <a:solidFill>
                  <a:schemeClr val="tx1"/>
                </a:solidFill>
                <a:effectLst>
                  <a:outerShdw blurRad="38100" dist="38100" dir="2700000" algn="tl">
                    <a:srgbClr val="000000">
                      <a:alpha val="43137"/>
                    </a:srgbClr>
                  </a:outerShdw>
                </a:effectLst>
              </a:rPr>
              <a:t>5 Star Communication Style Assessment Debrief</a:t>
            </a:r>
          </a:p>
        </p:txBody>
      </p:sp>
      <p:sp>
        <p:nvSpPr>
          <p:cNvPr id="3" name="Subtitle 2">
            <a:extLst>
              <a:ext uri="{FF2B5EF4-FFF2-40B4-BE49-F238E27FC236}">
                <a16:creationId xmlns:a16="http://schemas.microsoft.com/office/drawing/2014/main" id="{DF1AFB39-570C-4A0A-8F29-68724703F1C5}"/>
              </a:ext>
            </a:extLst>
          </p:cNvPr>
          <p:cNvSpPr>
            <a:spLocks noGrp="1"/>
          </p:cNvSpPr>
          <p:nvPr>
            <p:ph type="subTitle" idx="1"/>
          </p:nvPr>
        </p:nvSpPr>
        <p:spPr/>
        <p:txBody>
          <a:bodyPr>
            <a:normAutofit/>
          </a:bodyPr>
          <a:lstStyle/>
          <a:p>
            <a:r>
              <a:rPr lang="en-US" sz="2800" dirty="0">
                <a:latin typeface="Calibri" panose="020F0502020204030204" pitchFamily="34" charset="0"/>
                <a:cs typeface="Calibri" panose="020F0502020204030204" pitchFamily="34" charset="0"/>
              </a:rPr>
              <a:t>What is your most natural style?  </a:t>
            </a:r>
          </a:p>
        </p:txBody>
      </p:sp>
      <p:sp>
        <p:nvSpPr>
          <p:cNvPr id="4" name="Slide Number Placeholder 3">
            <a:extLst>
              <a:ext uri="{FF2B5EF4-FFF2-40B4-BE49-F238E27FC236}">
                <a16:creationId xmlns:a16="http://schemas.microsoft.com/office/drawing/2014/main" id="{2F0DB9F2-0128-4D57-A667-3FF1C1F03F84}"/>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29119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54F417-CC63-40FD-ADEC-88E000B62E6A}"/>
              </a:ext>
            </a:extLst>
          </p:cNvPr>
          <p:cNvSpPr>
            <a:spLocks noGrp="1"/>
          </p:cNvSpPr>
          <p:nvPr>
            <p:ph type="sldNum" sz="quarter" idx="12"/>
          </p:nvPr>
        </p:nvSpPr>
        <p:spPr/>
        <p:txBody>
          <a:bodyPr/>
          <a:lstStyle/>
          <a:p>
            <a:fld id="{6D22F896-40B5-4ADD-8801-0D06FADFA095}" type="slidenum">
              <a:rPr lang="en-US" smtClean="0"/>
              <a:t>6</a:t>
            </a:fld>
            <a:endParaRPr lang="en-US" dirty="0"/>
          </a:p>
        </p:txBody>
      </p:sp>
      <p:grpSp>
        <p:nvGrpSpPr>
          <p:cNvPr id="5" name="Group 12">
            <a:extLst>
              <a:ext uri="{FF2B5EF4-FFF2-40B4-BE49-F238E27FC236}">
                <a16:creationId xmlns:a16="http://schemas.microsoft.com/office/drawing/2014/main" id="{FF7AB7EE-F4D1-4FF8-858D-A2BCB42ACB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 name="Rectangle 13">
              <a:extLst>
                <a:ext uri="{FF2B5EF4-FFF2-40B4-BE49-F238E27FC236}">
                  <a16:creationId xmlns:a16="http://schemas.microsoft.com/office/drawing/2014/main" id="{A9A66B99-C7FB-4AB6-93BF-79D4C1E01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17419B75-E5B3-4B5D-A1CA-5602D88A6BC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8" name="Title 4">
            <a:extLst>
              <a:ext uri="{FF2B5EF4-FFF2-40B4-BE49-F238E27FC236}">
                <a16:creationId xmlns:a16="http://schemas.microsoft.com/office/drawing/2014/main" id="{6A7F65E3-0ED8-412F-A472-92DA77E7433F}"/>
              </a:ext>
            </a:extLst>
          </p:cNvPr>
          <p:cNvSpPr txBox="1">
            <a:spLocks/>
          </p:cNvSpPr>
          <p:nvPr/>
        </p:nvSpPr>
        <p:spPr>
          <a:xfrm>
            <a:off x="5582825" y="406336"/>
            <a:ext cx="6194837" cy="1478570"/>
          </a:xfrm>
          <a:prstGeom prst="rect">
            <a:avLst/>
          </a:prstGeom>
        </p:spPr>
        <p:txBody>
          <a:bodyPr>
            <a:normAutofit/>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r>
              <a:rPr lang="en-US" sz="2500" dirty="0">
                <a:highlight>
                  <a:srgbClr val="0000FF"/>
                </a:highlight>
              </a:rPr>
              <a:t>Poll Question: </a:t>
            </a:r>
            <a:br>
              <a:rPr lang="en-US" sz="2500" dirty="0">
                <a:highlight>
                  <a:srgbClr val="0000FF"/>
                </a:highlight>
              </a:rPr>
            </a:br>
            <a:r>
              <a:rPr lang="en-US" sz="2500" b="1" dirty="0"/>
              <a:t>Choose the communication style most like you:</a:t>
            </a:r>
            <a:br>
              <a:rPr lang="en-US" sz="2500" b="1" dirty="0"/>
            </a:br>
            <a:endParaRPr lang="en-US" sz="2500" b="1" dirty="0"/>
          </a:p>
        </p:txBody>
      </p:sp>
      <p:pic>
        <p:nvPicPr>
          <p:cNvPr id="9" name="Picture 8">
            <a:extLst>
              <a:ext uri="{FF2B5EF4-FFF2-40B4-BE49-F238E27FC236}">
                <a16:creationId xmlns:a16="http://schemas.microsoft.com/office/drawing/2014/main" id="{A8A72E40-787A-4603-8455-B19B3696E3BE}"/>
              </a:ext>
            </a:extLst>
          </p:cNvPr>
          <p:cNvPicPr>
            <a:picLocks noChangeAspect="1"/>
          </p:cNvPicPr>
          <p:nvPr/>
        </p:nvPicPr>
        <p:blipFill rotWithShape="1">
          <a:blip r:embed="rId3"/>
          <a:srcRect l="45727" r="2" b="2"/>
          <a:stretch/>
        </p:blipFill>
        <p:spPr>
          <a:xfrm>
            <a:off x="-5596" y="10"/>
            <a:ext cx="5178846" cy="6857990"/>
          </a:xfrm>
          <a:prstGeom prst="rect">
            <a:avLst/>
          </a:prstGeom>
        </p:spPr>
      </p:pic>
      <p:grpSp>
        <p:nvGrpSpPr>
          <p:cNvPr id="10" name="Group 16">
            <a:extLst>
              <a:ext uri="{FF2B5EF4-FFF2-40B4-BE49-F238E27FC236}">
                <a16:creationId xmlns:a16="http://schemas.microsoft.com/office/drawing/2014/main" id="{8B2EC56C-8126-486A-8AB7-F8F5DE7FF7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1" name="Rectangle 10">
              <a:extLst>
                <a:ext uri="{FF2B5EF4-FFF2-40B4-BE49-F238E27FC236}">
                  <a16:creationId xmlns:a16="http://schemas.microsoft.com/office/drawing/2014/main" id="{A985DD53-361D-4C00-8E70-849B10DB04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DA3DCA20-88C6-4899-B70D-E5697C0B5A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 name="Freeform 7">
              <a:extLst>
                <a:ext uri="{FF2B5EF4-FFF2-40B4-BE49-F238E27FC236}">
                  <a16:creationId xmlns:a16="http://schemas.microsoft.com/office/drawing/2014/main" id="{68FA699A-900F-49C4-864F-FBB0FD36F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 name="Rectangle 13">
              <a:extLst>
                <a:ext uri="{FF2B5EF4-FFF2-40B4-BE49-F238E27FC236}">
                  <a16:creationId xmlns:a16="http://schemas.microsoft.com/office/drawing/2014/main" id="{ABE65C07-5437-4EFC-B30B-4FBEDE9CE9C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9">
              <a:extLst>
                <a:ext uri="{FF2B5EF4-FFF2-40B4-BE49-F238E27FC236}">
                  <a16:creationId xmlns:a16="http://schemas.microsoft.com/office/drawing/2014/main" id="{DCC8CD56-00F1-4D2A-A067-CFAB38E0D5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10">
              <a:extLst>
                <a:ext uri="{FF2B5EF4-FFF2-40B4-BE49-F238E27FC236}">
                  <a16:creationId xmlns:a16="http://schemas.microsoft.com/office/drawing/2014/main" id="{EB755D35-8985-487B-BE1E-FBB3ED1797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Freeform 11">
              <a:extLst>
                <a:ext uri="{FF2B5EF4-FFF2-40B4-BE49-F238E27FC236}">
                  <a16:creationId xmlns:a16="http://schemas.microsoft.com/office/drawing/2014/main" id="{A7D2D624-48EE-4A20-9909-810FAECCF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12">
              <a:extLst>
                <a:ext uri="{FF2B5EF4-FFF2-40B4-BE49-F238E27FC236}">
                  <a16:creationId xmlns:a16="http://schemas.microsoft.com/office/drawing/2014/main" id="{8ECBC495-3648-4F8B-B651-AE3B23E978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3">
              <a:extLst>
                <a:ext uri="{FF2B5EF4-FFF2-40B4-BE49-F238E27FC236}">
                  <a16:creationId xmlns:a16="http://schemas.microsoft.com/office/drawing/2014/main" id="{1B810824-AC54-4FF8-9878-120089BD8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4">
              <a:extLst>
                <a:ext uri="{FF2B5EF4-FFF2-40B4-BE49-F238E27FC236}">
                  <a16:creationId xmlns:a16="http://schemas.microsoft.com/office/drawing/2014/main" id="{E9DDE327-C1F5-418C-A142-BDC9C2052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5">
              <a:extLst>
                <a:ext uri="{FF2B5EF4-FFF2-40B4-BE49-F238E27FC236}">
                  <a16:creationId xmlns:a16="http://schemas.microsoft.com/office/drawing/2014/main" id="{51FBA802-248F-4114-B04D-9B0C34C548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6">
              <a:extLst>
                <a:ext uri="{FF2B5EF4-FFF2-40B4-BE49-F238E27FC236}">
                  <a16:creationId xmlns:a16="http://schemas.microsoft.com/office/drawing/2014/main" id="{4DB80221-C897-4974-9F13-C17ED6A6C5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7">
              <a:extLst>
                <a:ext uri="{FF2B5EF4-FFF2-40B4-BE49-F238E27FC236}">
                  <a16:creationId xmlns:a16="http://schemas.microsoft.com/office/drawing/2014/main" id="{979DB0CD-3EB9-4528-A8C0-7ADBCEB02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8">
              <a:extLst>
                <a:ext uri="{FF2B5EF4-FFF2-40B4-BE49-F238E27FC236}">
                  <a16:creationId xmlns:a16="http://schemas.microsoft.com/office/drawing/2014/main" id="{81B708F8-D89F-497E-8C9A-24073D42E5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9">
              <a:extLst>
                <a:ext uri="{FF2B5EF4-FFF2-40B4-BE49-F238E27FC236}">
                  <a16:creationId xmlns:a16="http://schemas.microsoft.com/office/drawing/2014/main" id="{F238E38F-CE31-470E-9A9A-81A5F9DDB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20">
              <a:extLst>
                <a:ext uri="{FF2B5EF4-FFF2-40B4-BE49-F238E27FC236}">
                  <a16:creationId xmlns:a16="http://schemas.microsoft.com/office/drawing/2014/main" id="{BF06B7CE-F79E-44AD-9619-C040B26F15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21">
              <a:extLst>
                <a:ext uri="{FF2B5EF4-FFF2-40B4-BE49-F238E27FC236}">
                  <a16:creationId xmlns:a16="http://schemas.microsoft.com/office/drawing/2014/main" id="{B67A4450-F7DE-4C38-A728-E3AD92D7D8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22">
              <a:extLst>
                <a:ext uri="{FF2B5EF4-FFF2-40B4-BE49-F238E27FC236}">
                  <a16:creationId xmlns:a16="http://schemas.microsoft.com/office/drawing/2014/main" id="{65ED3C32-76FC-4D54-BCAD-1947C6BDD0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3">
              <a:extLst>
                <a:ext uri="{FF2B5EF4-FFF2-40B4-BE49-F238E27FC236}">
                  <a16:creationId xmlns:a16="http://schemas.microsoft.com/office/drawing/2014/main" id="{CE008D22-6192-4616-AFE6-ACF8019F27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4">
              <a:extLst>
                <a:ext uri="{FF2B5EF4-FFF2-40B4-BE49-F238E27FC236}">
                  <a16:creationId xmlns:a16="http://schemas.microsoft.com/office/drawing/2014/main" id="{BB3248FD-EC66-46CE-BF2B-B69D1B1C29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5">
              <a:extLst>
                <a:ext uri="{FF2B5EF4-FFF2-40B4-BE49-F238E27FC236}">
                  <a16:creationId xmlns:a16="http://schemas.microsoft.com/office/drawing/2014/main" id="{92328193-2823-479C-8BC1-B633912120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6">
              <a:extLst>
                <a:ext uri="{FF2B5EF4-FFF2-40B4-BE49-F238E27FC236}">
                  <a16:creationId xmlns:a16="http://schemas.microsoft.com/office/drawing/2014/main" id="{47511338-C70E-42F8-8C7C-5AB7B3F5E3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7">
              <a:extLst>
                <a:ext uri="{FF2B5EF4-FFF2-40B4-BE49-F238E27FC236}">
                  <a16:creationId xmlns:a16="http://schemas.microsoft.com/office/drawing/2014/main" id="{3278E224-4675-40FB-8AC8-FE0F2CCA4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8">
              <a:extLst>
                <a:ext uri="{FF2B5EF4-FFF2-40B4-BE49-F238E27FC236}">
                  <a16:creationId xmlns:a16="http://schemas.microsoft.com/office/drawing/2014/main" id="{CE2C635F-2384-4E8D-B4D7-5A54B66507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9">
              <a:extLst>
                <a:ext uri="{FF2B5EF4-FFF2-40B4-BE49-F238E27FC236}">
                  <a16:creationId xmlns:a16="http://schemas.microsoft.com/office/drawing/2014/main" id="{DB2CDE9A-BCAA-4EA7-AD7B-41F919707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30">
              <a:extLst>
                <a:ext uri="{FF2B5EF4-FFF2-40B4-BE49-F238E27FC236}">
                  <a16:creationId xmlns:a16="http://schemas.microsoft.com/office/drawing/2014/main" id="{272E3687-A441-4CAF-9FC5-DE52F2EE2E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31">
              <a:extLst>
                <a:ext uri="{FF2B5EF4-FFF2-40B4-BE49-F238E27FC236}">
                  <a16:creationId xmlns:a16="http://schemas.microsoft.com/office/drawing/2014/main" id="{36C37DED-D11F-45AD-BEE9-E5B0F5DE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32">
              <a:extLst>
                <a:ext uri="{FF2B5EF4-FFF2-40B4-BE49-F238E27FC236}">
                  <a16:creationId xmlns:a16="http://schemas.microsoft.com/office/drawing/2014/main" id="{49BEA25B-FF26-4781-A741-7CFA397A00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Rectangle 38">
              <a:extLst>
                <a:ext uri="{FF2B5EF4-FFF2-40B4-BE49-F238E27FC236}">
                  <a16:creationId xmlns:a16="http://schemas.microsoft.com/office/drawing/2014/main" id="{E609A544-8819-47C8-9232-A6305B97D20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0" name="Freeform 34">
              <a:extLst>
                <a:ext uri="{FF2B5EF4-FFF2-40B4-BE49-F238E27FC236}">
                  <a16:creationId xmlns:a16="http://schemas.microsoft.com/office/drawing/2014/main" id="{50C76012-A078-4E3C-8547-738864BF8F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5">
              <a:extLst>
                <a:ext uri="{FF2B5EF4-FFF2-40B4-BE49-F238E27FC236}">
                  <a16:creationId xmlns:a16="http://schemas.microsoft.com/office/drawing/2014/main" id="{E3CE93AD-F914-4437-8D06-1A563E278F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36">
              <a:extLst>
                <a:ext uri="{FF2B5EF4-FFF2-40B4-BE49-F238E27FC236}">
                  <a16:creationId xmlns:a16="http://schemas.microsoft.com/office/drawing/2014/main" id="{789A2411-F4DB-44CA-90FB-CDECE0030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37">
              <a:extLst>
                <a:ext uri="{FF2B5EF4-FFF2-40B4-BE49-F238E27FC236}">
                  <a16:creationId xmlns:a16="http://schemas.microsoft.com/office/drawing/2014/main" id="{175AB0A7-9E3F-45B9-B56D-38F2624B05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8">
              <a:extLst>
                <a:ext uri="{FF2B5EF4-FFF2-40B4-BE49-F238E27FC236}">
                  <a16:creationId xmlns:a16="http://schemas.microsoft.com/office/drawing/2014/main" id="{0CE2840F-6326-4D49-8ADC-FF78FBC2E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9">
              <a:extLst>
                <a:ext uri="{FF2B5EF4-FFF2-40B4-BE49-F238E27FC236}">
                  <a16:creationId xmlns:a16="http://schemas.microsoft.com/office/drawing/2014/main" id="{B2473354-D421-4D45-A3BF-104F08045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40">
              <a:extLst>
                <a:ext uri="{FF2B5EF4-FFF2-40B4-BE49-F238E27FC236}">
                  <a16:creationId xmlns:a16="http://schemas.microsoft.com/office/drawing/2014/main" id="{C9A9CA6F-43C2-4C5F-AA1D-E54DFF648E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41">
              <a:extLst>
                <a:ext uri="{FF2B5EF4-FFF2-40B4-BE49-F238E27FC236}">
                  <a16:creationId xmlns:a16="http://schemas.microsoft.com/office/drawing/2014/main" id="{84DB1E3D-E9CB-423D-B968-986B4878C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42">
              <a:extLst>
                <a:ext uri="{FF2B5EF4-FFF2-40B4-BE49-F238E27FC236}">
                  <a16:creationId xmlns:a16="http://schemas.microsoft.com/office/drawing/2014/main" id="{66CCA143-9573-4E99-B803-D99C2F5F39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3">
              <a:extLst>
                <a:ext uri="{FF2B5EF4-FFF2-40B4-BE49-F238E27FC236}">
                  <a16:creationId xmlns:a16="http://schemas.microsoft.com/office/drawing/2014/main" id="{15D6EED2-4D10-4734-9B67-11018896F5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4">
              <a:extLst>
                <a:ext uri="{FF2B5EF4-FFF2-40B4-BE49-F238E27FC236}">
                  <a16:creationId xmlns:a16="http://schemas.microsoft.com/office/drawing/2014/main" id="{00E9D087-06F9-47B3-A6F2-8FBD85BE77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Rectangle 50">
              <a:extLst>
                <a:ext uri="{FF2B5EF4-FFF2-40B4-BE49-F238E27FC236}">
                  <a16:creationId xmlns:a16="http://schemas.microsoft.com/office/drawing/2014/main" id="{4755F892-B4AA-43D2-B2CC-483F31D2140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2" name="Freeform 46">
              <a:extLst>
                <a:ext uri="{FF2B5EF4-FFF2-40B4-BE49-F238E27FC236}">
                  <a16:creationId xmlns:a16="http://schemas.microsoft.com/office/drawing/2014/main" id="{6B75BF7F-22F1-4ED9-AF05-3AC955474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7">
              <a:extLst>
                <a:ext uri="{FF2B5EF4-FFF2-40B4-BE49-F238E27FC236}">
                  <a16:creationId xmlns:a16="http://schemas.microsoft.com/office/drawing/2014/main" id="{FBFF6651-F41C-4106-9763-148BDD61D9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48">
              <a:extLst>
                <a:ext uri="{FF2B5EF4-FFF2-40B4-BE49-F238E27FC236}">
                  <a16:creationId xmlns:a16="http://schemas.microsoft.com/office/drawing/2014/main" id="{1086EB5B-BF14-47D8-A39D-3B4B2AD5F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49">
              <a:extLst>
                <a:ext uri="{FF2B5EF4-FFF2-40B4-BE49-F238E27FC236}">
                  <a16:creationId xmlns:a16="http://schemas.microsoft.com/office/drawing/2014/main" id="{E0F0EA2C-BF2C-448A-8B71-272FCC34D2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50">
              <a:extLst>
                <a:ext uri="{FF2B5EF4-FFF2-40B4-BE49-F238E27FC236}">
                  <a16:creationId xmlns:a16="http://schemas.microsoft.com/office/drawing/2014/main" id="{0B466012-129E-46E3-BC23-0F8E3A5BA6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51">
              <a:extLst>
                <a:ext uri="{FF2B5EF4-FFF2-40B4-BE49-F238E27FC236}">
                  <a16:creationId xmlns:a16="http://schemas.microsoft.com/office/drawing/2014/main" id="{DF456290-C320-4DEB-8E28-F46BA68DB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52">
              <a:extLst>
                <a:ext uri="{FF2B5EF4-FFF2-40B4-BE49-F238E27FC236}">
                  <a16:creationId xmlns:a16="http://schemas.microsoft.com/office/drawing/2014/main" id="{E0AC46F5-D5C9-4D22-BB2A-7BCB79219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3">
              <a:extLst>
                <a:ext uri="{FF2B5EF4-FFF2-40B4-BE49-F238E27FC236}">
                  <a16:creationId xmlns:a16="http://schemas.microsoft.com/office/drawing/2014/main" id="{BB7E25A4-245F-442D-A3A4-F49B7ECA31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4">
              <a:extLst>
                <a:ext uri="{FF2B5EF4-FFF2-40B4-BE49-F238E27FC236}">
                  <a16:creationId xmlns:a16="http://schemas.microsoft.com/office/drawing/2014/main" id="{9037DAA8-EC5D-48A9-93AD-D5191791B1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5">
              <a:extLst>
                <a:ext uri="{FF2B5EF4-FFF2-40B4-BE49-F238E27FC236}">
                  <a16:creationId xmlns:a16="http://schemas.microsoft.com/office/drawing/2014/main" id="{88E1EECA-CF53-43B2-8C7B-EFDAE76AC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6">
              <a:extLst>
                <a:ext uri="{FF2B5EF4-FFF2-40B4-BE49-F238E27FC236}">
                  <a16:creationId xmlns:a16="http://schemas.microsoft.com/office/drawing/2014/main" id="{60F65558-063B-4F1A-8037-EB8A5C82559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7">
              <a:extLst>
                <a:ext uri="{FF2B5EF4-FFF2-40B4-BE49-F238E27FC236}">
                  <a16:creationId xmlns:a16="http://schemas.microsoft.com/office/drawing/2014/main" id="{2623A7D7-77B0-4D33-93A3-984B75172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8">
              <a:extLst>
                <a:ext uri="{FF2B5EF4-FFF2-40B4-BE49-F238E27FC236}">
                  <a16:creationId xmlns:a16="http://schemas.microsoft.com/office/drawing/2014/main" id="{898C30A7-D62F-4AAC-B049-E470C9D184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65" name="Content Placeholder 6">
            <a:extLst>
              <a:ext uri="{FF2B5EF4-FFF2-40B4-BE49-F238E27FC236}">
                <a16:creationId xmlns:a16="http://schemas.microsoft.com/office/drawing/2014/main" id="{ACACF5D9-D96D-4050-BA1C-A7AC51E508AF}"/>
              </a:ext>
            </a:extLst>
          </p:cNvPr>
          <p:cNvSpPr txBox="1">
            <a:spLocks/>
          </p:cNvSpPr>
          <p:nvPr/>
        </p:nvSpPr>
        <p:spPr>
          <a:xfrm>
            <a:off x="5678074" y="1731960"/>
            <a:ext cx="4598986" cy="3541714"/>
          </a:xfrm>
          <a:prstGeom prst="rect">
            <a:avLst/>
          </a:prstGeom>
        </p:spPr>
        <p:txBody>
          <a:bodyPr rtlCol="0">
            <a:normAutofit fontScale="9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342900" indent="-342900">
              <a:buClr>
                <a:srgbClr val="FF0000"/>
              </a:buClr>
              <a:buFont typeface="+mj-lt"/>
              <a:buAutoNum type="arabicPeriod"/>
            </a:pPr>
            <a:r>
              <a:rPr lang="en-US" sz="4000" dirty="0"/>
              <a:t> </a:t>
            </a:r>
            <a:r>
              <a:rPr lang="en-US" sz="4000" dirty="0">
                <a:solidFill>
                  <a:srgbClr val="002060"/>
                </a:solidFill>
                <a:effectLst>
                  <a:outerShdw blurRad="38100" dist="38100" dir="2700000" algn="tl">
                    <a:srgbClr val="000000">
                      <a:alpha val="43137"/>
                    </a:srgbClr>
                  </a:outerShdw>
                </a:effectLst>
              </a:rPr>
              <a:t>Direct</a:t>
            </a:r>
          </a:p>
          <a:p>
            <a:pPr marL="342900" indent="-342900">
              <a:buClr>
                <a:srgbClr val="FF0000"/>
              </a:buClr>
              <a:buFont typeface="+mj-lt"/>
              <a:buAutoNum type="arabicPeriod"/>
            </a:pPr>
            <a:r>
              <a:rPr lang="en-US" sz="4000" dirty="0">
                <a:solidFill>
                  <a:srgbClr val="002060"/>
                </a:solidFill>
                <a:effectLst>
                  <a:outerShdw blurRad="38100" dist="38100" dir="2700000" algn="tl">
                    <a:srgbClr val="000000">
                      <a:alpha val="43137"/>
                    </a:srgbClr>
                  </a:outerShdw>
                </a:effectLst>
              </a:rPr>
              <a:t> Passionate</a:t>
            </a:r>
          </a:p>
          <a:p>
            <a:pPr marL="342900" indent="-342900">
              <a:buClr>
                <a:srgbClr val="FF0000"/>
              </a:buClr>
              <a:buFont typeface="+mj-lt"/>
              <a:buAutoNum type="arabicPeriod"/>
            </a:pPr>
            <a:r>
              <a:rPr lang="en-US" sz="4000" dirty="0">
                <a:solidFill>
                  <a:srgbClr val="002060"/>
                </a:solidFill>
                <a:effectLst>
                  <a:outerShdw blurRad="38100" dist="38100" dir="2700000" algn="tl">
                    <a:srgbClr val="000000">
                      <a:alpha val="43137"/>
                    </a:srgbClr>
                  </a:outerShdw>
                </a:effectLst>
              </a:rPr>
              <a:t> Collaborative</a:t>
            </a:r>
          </a:p>
          <a:p>
            <a:pPr marL="342900" indent="-342900">
              <a:buClr>
                <a:srgbClr val="FF0000"/>
              </a:buClr>
              <a:buFont typeface="+mj-lt"/>
              <a:buAutoNum type="arabicPeriod"/>
            </a:pPr>
            <a:r>
              <a:rPr lang="en-US" sz="4000" dirty="0">
                <a:solidFill>
                  <a:srgbClr val="002060"/>
                </a:solidFill>
                <a:effectLst>
                  <a:outerShdw blurRad="38100" dist="38100" dir="2700000" algn="tl">
                    <a:srgbClr val="000000">
                      <a:alpha val="43137"/>
                    </a:srgbClr>
                  </a:outerShdw>
                </a:effectLst>
              </a:rPr>
              <a:t> Careful</a:t>
            </a:r>
          </a:p>
          <a:p>
            <a:pPr marL="342900" indent="-342900">
              <a:buClr>
                <a:srgbClr val="FF0000"/>
              </a:buClr>
              <a:buFont typeface="+mj-lt"/>
              <a:buAutoNum type="arabicPeriod"/>
            </a:pPr>
            <a:r>
              <a:rPr lang="en-US" sz="4000" dirty="0">
                <a:solidFill>
                  <a:srgbClr val="002060"/>
                </a:solidFill>
                <a:effectLst>
                  <a:outerShdw blurRad="38100" dist="38100" dir="2700000" algn="tl">
                    <a:srgbClr val="000000">
                      <a:alpha val="43137"/>
                    </a:srgbClr>
                  </a:outerShdw>
                </a:effectLst>
              </a:rPr>
              <a:t> 5 Star</a:t>
            </a:r>
          </a:p>
        </p:txBody>
      </p:sp>
      <p:sp>
        <p:nvSpPr>
          <p:cNvPr id="66" name="Slide Number Placeholder 3">
            <a:extLst>
              <a:ext uri="{FF2B5EF4-FFF2-40B4-BE49-F238E27FC236}">
                <a16:creationId xmlns:a16="http://schemas.microsoft.com/office/drawing/2014/main" id="{685A6B50-6BE1-485C-9CD9-E6DC8C5EF572}"/>
              </a:ext>
            </a:extLst>
          </p:cNvPr>
          <p:cNvSpPr txBox="1">
            <a:spLocks/>
          </p:cNvSpPr>
          <p:nvPr/>
        </p:nvSpPr>
        <p:spPr>
          <a:xfrm>
            <a:off x="10276321" y="5883274"/>
            <a:ext cx="771089"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6D22F896-40B5-4ADD-8801-0D06FADFA095}" type="slidenum">
              <a:rPr lang="en-US" smtClean="0"/>
              <a:pPr>
                <a:spcAft>
                  <a:spcPts val="600"/>
                </a:spcAft>
              </a:pPr>
              <a:t>6</a:t>
            </a:fld>
            <a:endParaRPr lang="en-US"/>
          </a:p>
        </p:txBody>
      </p:sp>
    </p:spTree>
    <p:extLst>
      <p:ext uri="{BB962C8B-B14F-4D97-AF65-F5344CB8AC3E}">
        <p14:creationId xmlns:p14="http://schemas.microsoft.com/office/powerpoint/2010/main" val="183567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1000">
              <a:schemeClr val="accent4">
                <a:lumMod val="20000"/>
                <a:lumOff val="8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0"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 name="Slide Number Placeholder 3">
            <a:extLst>
              <a:ext uri="{FF2B5EF4-FFF2-40B4-BE49-F238E27FC236}">
                <a16:creationId xmlns:a16="http://schemas.microsoft.com/office/drawing/2014/main" id="{56249F15-3100-4F08-9E52-8122BE4DF1E2}"/>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pPr>
            <a:fld id="{6D22F896-40B5-4ADD-8801-0D06FADFA095}" type="slidenum">
              <a:rPr lang="en-US" kern="1200" dirty="0">
                <a:solidFill>
                  <a:schemeClr val="tx1">
                    <a:tint val="75000"/>
                  </a:schemeClr>
                </a:solidFill>
                <a:latin typeface="+mn-lt"/>
                <a:ea typeface="+mn-ea"/>
                <a:cs typeface="+mn-cs"/>
              </a:rPr>
              <a:pPr>
                <a:spcAft>
                  <a:spcPts val="600"/>
                </a:spcAft>
              </a:pPr>
              <a:t>7</a:t>
            </a:fld>
            <a:endParaRPr lang="en-US" kern="1200" dirty="0">
              <a:solidFill>
                <a:schemeClr val="tx1">
                  <a:tint val="75000"/>
                </a:schemeClr>
              </a:solidFill>
              <a:latin typeface="+mn-lt"/>
              <a:ea typeface="+mn-ea"/>
              <a:cs typeface="+mn-cs"/>
            </a:endParaRPr>
          </a:p>
        </p:txBody>
      </p:sp>
      <p:sp>
        <p:nvSpPr>
          <p:cNvPr id="58" name="Freeform: Shape 57">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842C8-C626-429A-A7EF-591BECE5E74C}"/>
              </a:ext>
            </a:extLst>
          </p:cNvPr>
          <p:cNvSpPr>
            <a:spLocks noGrp="1"/>
          </p:cNvSpPr>
          <p:nvPr>
            <p:ph type="title"/>
          </p:nvPr>
        </p:nvSpPr>
        <p:spPr>
          <a:xfrm>
            <a:off x="2808419" y="949577"/>
            <a:ext cx="6287935" cy="4241922"/>
          </a:xfrm>
        </p:spPr>
        <p:txBody>
          <a:bodyPr vert="horz" lIns="228600" tIns="228600" rIns="228600" bIns="0" rtlCol="0" anchor="b">
            <a:noAutofit/>
          </a:bodyPr>
          <a:lstStyle/>
          <a:p>
            <a:pPr>
              <a:lnSpc>
                <a:spcPct val="80000"/>
              </a:lnSpc>
            </a:pPr>
            <a:r>
              <a:rPr lang="en-US" sz="3400" b="1" u="sng" dirty="0">
                <a:solidFill>
                  <a:schemeClr val="tx1"/>
                </a:solidFill>
              </a:rPr>
              <a:t>Communication</a:t>
            </a:r>
            <a:r>
              <a:rPr lang="en-US" sz="3400" b="1" dirty="0">
                <a:solidFill>
                  <a:schemeClr val="tx1"/>
                </a:solidFill>
              </a:rPr>
              <a:t> is easy – texting, emails, directives.  </a:t>
            </a:r>
            <a:r>
              <a:rPr lang="en-US" sz="3400" b="1" u="sng" dirty="0">
                <a:solidFill>
                  <a:schemeClr val="tx1"/>
                </a:solidFill>
              </a:rPr>
              <a:t>Dialogue</a:t>
            </a:r>
            <a:r>
              <a:rPr lang="en-US" sz="3400" b="1" dirty="0">
                <a:solidFill>
                  <a:schemeClr val="tx1"/>
                </a:solidFill>
              </a:rPr>
              <a:t> is where human beings come together and connect with their minds and hearts.  They share with each other, think together and debate respectfully.  They observe, seek to understand and learn together.  It is a journey of trust, vulnerability &amp; respect.  </a:t>
            </a:r>
            <a:r>
              <a:rPr lang="en-US" sz="1800" b="1" dirty="0">
                <a:solidFill>
                  <a:schemeClr val="tx1"/>
                </a:solidFill>
              </a:rPr>
              <a:t>Marguerite Ham</a:t>
            </a:r>
            <a:endParaRPr lang="en-US" sz="3400" b="1" dirty="0">
              <a:solidFill>
                <a:schemeClr val="tx1"/>
              </a:solidFill>
            </a:endParaRPr>
          </a:p>
        </p:txBody>
      </p:sp>
    </p:spTree>
    <p:extLst>
      <p:ext uri="{BB962C8B-B14F-4D97-AF65-F5344CB8AC3E}">
        <p14:creationId xmlns:p14="http://schemas.microsoft.com/office/powerpoint/2010/main" val="73135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BA773E-5E94-4A9B-8B2D-800A41179958}"/>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3" name="Rectangle 2">
            <a:extLst>
              <a:ext uri="{FF2B5EF4-FFF2-40B4-BE49-F238E27FC236}">
                <a16:creationId xmlns:a16="http://schemas.microsoft.com/office/drawing/2014/main" id="{4340FF73-F178-4A2F-8AC4-60505BF41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417497-2F70-43B4-BA77-6FC9510F2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the single biggest problem in communication">
            <a:extLst>
              <a:ext uri="{FF2B5EF4-FFF2-40B4-BE49-F238E27FC236}">
                <a16:creationId xmlns:a16="http://schemas.microsoft.com/office/drawing/2014/main" id="{57FC08F1-AEDA-42D6-9D89-225319E81C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0222" y="643467"/>
            <a:ext cx="10611555" cy="557106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7F7E8275-7852-49E7-97E8-4724CA03828B}"/>
              </a:ext>
            </a:extLst>
          </p:cNvPr>
          <p:cNvSpPr txBox="1">
            <a:spLocks/>
          </p:cNvSpPr>
          <p:nvPr/>
        </p:nvSpPr>
        <p:spPr>
          <a:xfrm>
            <a:off x="10276321" y="6442565"/>
            <a:ext cx="771089"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6D22F896-40B5-4ADD-8801-0D06FADFA095}" type="slidenum">
              <a:rPr lang="en-US" smtClean="0">
                <a:solidFill>
                  <a:schemeClr val="tx1"/>
                </a:solidFill>
              </a:rPr>
              <a:pPr>
                <a:spcAft>
                  <a:spcPts val="600"/>
                </a:spcAft>
              </a:pPr>
              <a:t>8</a:t>
            </a:fld>
            <a:endParaRPr lang="en-US">
              <a:solidFill>
                <a:schemeClr val="tx1"/>
              </a:solidFill>
            </a:endParaRPr>
          </a:p>
        </p:txBody>
      </p:sp>
    </p:spTree>
    <p:extLst>
      <p:ext uri="{BB962C8B-B14F-4D97-AF65-F5344CB8AC3E}">
        <p14:creationId xmlns:p14="http://schemas.microsoft.com/office/powerpoint/2010/main" val="59590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F7FBFB-7A26-4E88-B234-0A3653373652}"/>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5" name="Picture 2" descr="Abstract Compass Needle Pointing The Word Communication Stock Illustration  - Download Image Now - iStock">
            <a:extLst>
              <a:ext uri="{FF2B5EF4-FFF2-40B4-BE49-F238E27FC236}">
                <a16:creationId xmlns:a16="http://schemas.microsoft.com/office/drawing/2014/main" id="{586ED3A5-8FB1-4659-9ACB-690A3F3A6B50}"/>
              </a:ext>
            </a:extLst>
          </p:cNvPr>
          <p:cNvPicPr>
            <a:picLocks noChangeAspect="1" noChangeArrowheads="1"/>
          </p:cNvPicPr>
          <p:nvPr/>
        </p:nvPicPr>
        <p:blipFill rotWithShape="1">
          <a:blip r:embed="rId2" r:link="rId3">
            <a:alphaModFix amt="35000"/>
            <a:extLst>
              <a:ext uri="{28A0092B-C50C-407E-A947-70E740481C1C}">
                <a14:useLocalDpi xmlns:a14="http://schemas.microsoft.com/office/drawing/2010/main" val="0"/>
              </a:ext>
            </a:extLst>
          </a:blip>
          <a:srcRect b="25000"/>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B17E38C-8F74-4FD9-8320-E8026F573D69}"/>
              </a:ext>
            </a:extLst>
          </p:cNvPr>
          <p:cNvSpPr txBox="1"/>
          <p:nvPr/>
        </p:nvSpPr>
        <p:spPr>
          <a:xfrm>
            <a:off x="5450205" y="2798207"/>
            <a:ext cx="501967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Communication Styles</a:t>
            </a:r>
          </a:p>
        </p:txBody>
      </p:sp>
    </p:spTree>
    <p:extLst>
      <p:ext uri="{BB962C8B-B14F-4D97-AF65-F5344CB8AC3E}">
        <p14:creationId xmlns:p14="http://schemas.microsoft.com/office/powerpoint/2010/main" val="419234142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{11F0CAA7-2B0F-4DE0-85E3-4A65F6EB8C6A}tf16401371</Template>
  <TotalTime>536</TotalTime>
  <Words>483</Words>
  <Application>Microsoft Office PowerPoint</Application>
  <PresentationFormat>Widescreen</PresentationFormat>
  <Paragraphs>150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Rockwell</vt:lpstr>
      <vt:lpstr>Wingdings</vt:lpstr>
      <vt:lpstr>Atlas</vt:lpstr>
      <vt:lpstr>PowerPoint Presentation</vt:lpstr>
      <vt:lpstr>PowerPoint Presentation</vt:lpstr>
      <vt:lpstr>PowerPoint Presentation</vt:lpstr>
      <vt:lpstr>What is a Critical Conversation?</vt:lpstr>
      <vt:lpstr>5 Star Communication Style Assessment Debrief</vt:lpstr>
      <vt:lpstr>PowerPoint Presentation</vt:lpstr>
      <vt:lpstr>Communication is easy – texting, emails, directives.  Dialogue is where human beings come together and connect with their minds and hearts.  They share with each other, think together and debate respectfully.  They observe, seek to understand and learn together.  It is a journey of trust, vulnerability &amp; respect.  Marguerite Ham</vt:lpstr>
      <vt:lpstr>PowerPoint Presentation</vt:lpstr>
      <vt:lpstr>PowerPoint Presentation</vt:lpstr>
      <vt:lpstr>PowerPoint Presentation</vt:lpstr>
      <vt:lpstr>PowerPoint Presentation</vt:lpstr>
      <vt:lpstr>Listening is more than just standing there until the person has stopped making noise, so we can jump in and share out thoughts and ideas! Marguerite Ham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Marguerite Ham</dc:creator>
  <cp:lastModifiedBy>Marguerite Ham</cp:lastModifiedBy>
  <cp:revision>16</cp:revision>
  <cp:lastPrinted>2022-02-08T15:33:31Z</cp:lastPrinted>
  <dcterms:created xsi:type="dcterms:W3CDTF">2022-01-24T21:27:13Z</dcterms:created>
  <dcterms:modified xsi:type="dcterms:W3CDTF">2022-02-08T15:38:27Z</dcterms:modified>
</cp:coreProperties>
</file>