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6" r:id="rId1"/>
  </p:sldMasterIdLst>
  <p:notesMasterIdLst>
    <p:notesMasterId r:id="rId25"/>
  </p:notesMasterIdLst>
  <p:sldIdLst>
    <p:sldId id="256" r:id="rId2"/>
    <p:sldId id="257" r:id="rId3"/>
    <p:sldId id="300" r:id="rId4"/>
    <p:sldId id="333" r:id="rId5"/>
    <p:sldId id="322" r:id="rId6"/>
    <p:sldId id="334" r:id="rId7"/>
    <p:sldId id="335" r:id="rId8"/>
    <p:sldId id="336" r:id="rId9"/>
    <p:sldId id="337" r:id="rId10"/>
    <p:sldId id="338" r:id="rId11"/>
    <p:sldId id="332" r:id="rId12"/>
    <p:sldId id="339" r:id="rId13"/>
    <p:sldId id="324" r:id="rId14"/>
    <p:sldId id="318" r:id="rId15"/>
    <p:sldId id="319" r:id="rId16"/>
    <p:sldId id="331" r:id="rId17"/>
    <p:sldId id="320" r:id="rId18"/>
    <p:sldId id="317" r:id="rId19"/>
    <p:sldId id="329" r:id="rId20"/>
    <p:sldId id="286" r:id="rId21"/>
    <p:sldId id="326" r:id="rId22"/>
    <p:sldId id="340" r:id="rId23"/>
    <p:sldId id="315" r:id="rId24"/>
  </p:sldIdLst>
  <p:sldSz cx="12192000" cy="68580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0049DA"/>
    <a:srgbClr val="FFFF99"/>
    <a:srgbClr val="FFE181"/>
    <a:srgbClr val="FFD85D"/>
    <a:srgbClr val="C89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3" d="100"/>
          <a:sy n="53" d="100"/>
        </p:scale>
        <p:origin x="85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6E81E6CA-92D5-48EF-B8B4-0D805C0FEEEB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81CA377B-B2DF-4CDE-9BEC-BFBB7AB50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161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FF049-0E0D-4020-8FF4-4E0BA8F5C4B8}" type="datetime1">
              <a:rPr lang="en-US" smtClean="0"/>
              <a:t>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806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4FBDC-496C-438E-A502-E45E6BA64A4E}" type="datetime1">
              <a:rPr lang="en-US" smtClean="0"/>
              <a:t>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977804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4FBDC-496C-438E-A502-E45E6BA64A4E}" type="datetime1">
              <a:rPr lang="en-US" smtClean="0"/>
              <a:t>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33535745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4FBDC-496C-438E-A502-E45E6BA64A4E}" type="datetime1">
              <a:rPr lang="en-US" smtClean="0"/>
              <a:t>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32828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4FBDC-496C-438E-A502-E45E6BA64A4E}" type="datetime1">
              <a:rPr lang="en-US" smtClean="0"/>
              <a:t>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4320265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4FBDC-496C-438E-A502-E45E6BA64A4E}" type="datetime1">
              <a:rPr lang="en-US" smtClean="0"/>
              <a:t>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675259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B70E7-5DAA-425D-8192-872C53F8BB37}" type="datetime1">
              <a:rPr lang="en-US" smtClean="0"/>
              <a:t>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6662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A734-AEF5-4C0E-95D6-2B2672E81F3E}" type="datetime1">
              <a:rPr lang="en-US" smtClean="0"/>
              <a:t>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743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86038-61C1-4938-9CB2-D55B94F768F9}" type="datetime1">
              <a:rPr lang="en-US" smtClean="0"/>
              <a:t>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373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6B254-18EE-4BF8-930F-CEB615E0D244}" type="datetime1">
              <a:rPr lang="en-US" smtClean="0"/>
              <a:t>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598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63B0A-E311-4681-A303-BD0AF455C801}" type="datetime1">
              <a:rPr lang="en-US" smtClean="0"/>
              <a:t>2/16/2022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705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46D97-E86F-45F0-A463-E5C273B42C3B}" type="datetime1">
              <a:rPr lang="en-US" smtClean="0"/>
              <a:t>2/16/2022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91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4AE31-999B-414F-9D6B-AD5C06E316DF}" type="datetime1">
              <a:rPr lang="en-US" smtClean="0"/>
              <a:t>2/16/2022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727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CF5E8-8129-4A42-88BE-8E8E45A543F2}" type="datetime1">
              <a:rPr lang="en-US" smtClean="0"/>
              <a:t>2/16/2022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011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F39E2-C8BC-45B4-943B-D7A1A0A0A21B}" type="datetime1">
              <a:rPr lang="en-US" smtClean="0"/>
              <a:t>2/16/2022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734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3CA23-4A9B-484C-A4E4-0D17A2BF9E8D}" type="datetime1">
              <a:rPr lang="en-US" smtClean="0"/>
              <a:t>2/16/2022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815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4FBDC-496C-438E-A502-E45E6BA64A4E}" type="datetime1">
              <a:rPr lang="en-US" smtClean="0"/>
              <a:t>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494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www.google.com/url?sa=i&amp;url=https%3A%2F%2Fquotefancy.com%2Fquote%2F1279298%2FJohn-P-Kotter-The-heart-of-change-is-in-the-emotions&amp;psig=AOvVaw2PbtkaxkTlspO6Tb6HNzZm&amp;ust=1589926032971000&amp;source=images&amp;cd=vfe&amp;ved=0CAIQjRxqFwoTCNiO2Ja2vukCFQAAAAAdAAAAABAL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marguerite@ignitingsuccess.net" TargetMode="External"/><Relationship Id="rId2" Type="http://schemas.openxmlformats.org/officeDocument/2006/relationships/hyperlink" Target="http://www.margueriteham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7811D19-C498-4ECB-B8CE-C847226610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0140" y="2827470"/>
            <a:ext cx="7766936" cy="1646302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Coping with COVID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EB5F307E-3832-4791-8D4D-7EAF0C6C38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00147" y="4638738"/>
            <a:ext cx="3959054" cy="1096899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</a:rPr>
              <a:t>Let’s Move Forward Together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C55BFE7-0078-4761-B57B-4F4E31256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CAF00C-CDFF-42C9-B00F-8A97968F9B9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8908" y="5735637"/>
            <a:ext cx="1327785" cy="51054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C2D2F54-9978-43FA-AD7D-EAEC329BB100}"/>
              </a:ext>
            </a:extLst>
          </p:cNvPr>
          <p:cNvSpPr txBox="1"/>
          <p:nvPr/>
        </p:nvSpPr>
        <p:spPr>
          <a:xfrm>
            <a:off x="9259410" y="6382327"/>
            <a:ext cx="25169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Created by Igniting Success, © </a:t>
            </a:r>
          </a:p>
        </p:txBody>
      </p:sp>
      <p:pic>
        <p:nvPicPr>
          <p:cNvPr id="12" name="Picture 11" descr="Laura Cardon - AMERICAN PYROTECHNICS ASSOCIATION">
            <a:extLst>
              <a:ext uri="{FF2B5EF4-FFF2-40B4-BE49-F238E27FC236}">
                <a16:creationId xmlns:a16="http://schemas.microsoft.com/office/drawing/2014/main" id="{0E26C586-2565-4942-A5BE-405F4FE2B94A}"/>
              </a:ext>
            </a:extLst>
          </p:cNvPr>
          <p:cNvPicPr/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087" y="349271"/>
            <a:ext cx="2297060" cy="2043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A picture containing nature, clouds, shore&#10;&#10;Description automatically generated">
            <a:extLst>
              <a:ext uri="{FF2B5EF4-FFF2-40B4-BE49-F238E27FC236}">
                <a16:creationId xmlns:a16="http://schemas.microsoft.com/office/drawing/2014/main" id="{76B7F02A-6437-48BB-A5F1-86CDF654CB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5299" y="532161"/>
            <a:ext cx="3828222" cy="2708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371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yellow sign with black text&#10;&#10;Description automatically generated with medium confidence">
            <a:extLst>
              <a:ext uri="{FF2B5EF4-FFF2-40B4-BE49-F238E27FC236}">
                <a16:creationId xmlns:a16="http://schemas.microsoft.com/office/drawing/2014/main" id="{3341E9AD-917C-4FF1-976D-391AFBDF1F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5071" y="2505047"/>
            <a:ext cx="3901440" cy="39014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1705105-9FF5-4F6D-88E5-6D12CC346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14324"/>
            <a:ext cx="8596668" cy="3371851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5. On Board:  </a:t>
            </a:r>
            <a:r>
              <a:rPr lang="en-US" dirty="0">
                <a:solidFill>
                  <a:srgbClr val="0070C0"/>
                </a:solidFill>
              </a:rPr>
              <a:t>Conscious decision to commit to the change. Demonstrates excitement &amp; positivity about change, becomes an advocate/ambassador for change initiative.  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b="1" i="1" dirty="0">
                <a:solidFill>
                  <a:srgbClr val="00B050"/>
                </a:solidFill>
              </a:rPr>
              <a:t>Choice:  Commitment to change and moving forward.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9DDC5B-7F96-4236-A415-12EBBD36A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6910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300763-6D26-469D-9428-3DADDD312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11</a:t>
            </a:fld>
            <a:endParaRPr lang="en-US" dirty="0"/>
          </a:p>
        </p:txBody>
      </p:sp>
      <p:pic>
        <p:nvPicPr>
          <p:cNvPr id="6" name="Picture 5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3B1906B8-29D3-465D-BBFE-CB1427C3A3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7342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7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9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5" name="Rectangle 20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8301227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Circle of Control: I Can Control Myself, Not Others - Teaching Tool / Poster">
            <a:extLst>
              <a:ext uri="{FF2B5EF4-FFF2-40B4-BE49-F238E27FC236}">
                <a16:creationId xmlns:a16="http://schemas.microsoft.com/office/drawing/2014/main" id="{2A201365-49DC-4A64-BB38-18CE93CD09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57514" y="1131994"/>
            <a:ext cx="3541154" cy="4590386"/>
          </a:xfrm>
          <a:prstGeom prst="rect">
            <a:avLst/>
          </a:prstGeom>
          <a:noFill/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665EAF-E146-47C4-9A04-738EFF216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65194" y="6411619"/>
            <a:ext cx="6833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D22F896-40B5-4ADD-8801-0D06FADFA095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12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4715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F1EA42A-3B77-4352-AD9F-92E4F9274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13</a:t>
            </a:fld>
            <a:endParaRPr lang="en-US" dirty="0"/>
          </a:p>
        </p:txBody>
      </p:sp>
      <p:pic>
        <p:nvPicPr>
          <p:cNvPr id="1026" name="Picture 2" descr="John P. Kotter Quote: “The heart of change is in the emotions.” (7 ...">
            <a:hlinkClick r:id="rId2"/>
            <a:extLst>
              <a:ext uri="{FF2B5EF4-FFF2-40B4-BE49-F238E27FC236}">
                <a16:creationId xmlns:a16="http://schemas.microsoft.com/office/drawing/2014/main" id="{E377483E-24C8-48A1-B507-54831201ED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49843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94552F-D6D6-49E6-A4F5-5591D144F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96F01DD-7C18-40B0-BA85-0FB74848CA24}"/>
              </a:ext>
            </a:extLst>
          </p:cNvPr>
          <p:cNvSpPr txBox="1">
            <a:spLocks/>
          </p:cNvSpPr>
          <p:nvPr/>
        </p:nvSpPr>
        <p:spPr>
          <a:xfrm>
            <a:off x="2272380" y="256843"/>
            <a:ext cx="7647239" cy="7309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800" dirty="0">
                <a:solidFill>
                  <a:srgbClr val="002060"/>
                </a:solidFill>
              </a:rPr>
              <a:t>The Change Journey – 5 Key Phases </a:t>
            </a:r>
          </a:p>
          <a:p>
            <a:pPr algn="ctr"/>
            <a:r>
              <a:rPr lang="en-US" sz="1300" dirty="0">
                <a:solidFill>
                  <a:srgbClr val="002060"/>
                </a:solidFill>
              </a:rPr>
              <a:t>(Adapted from William Bridges Transition Model) 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F0C242A2-E3C9-4909-B20C-906CA88273FC}"/>
              </a:ext>
            </a:extLst>
          </p:cNvPr>
          <p:cNvSpPr txBox="1">
            <a:spLocks/>
          </p:cNvSpPr>
          <p:nvPr/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0B5EDB-06C7-4459-8ABE-87A9385D4BAC}"/>
              </a:ext>
            </a:extLst>
          </p:cNvPr>
          <p:cNvSpPr txBox="1"/>
          <p:nvPr/>
        </p:nvSpPr>
        <p:spPr>
          <a:xfrm>
            <a:off x="1118631" y="997757"/>
            <a:ext cx="20066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Uncertainty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BFE0D1-7CC8-4388-A236-07A717EF8A2C}"/>
              </a:ext>
            </a:extLst>
          </p:cNvPr>
          <p:cNvSpPr txBox="1"/>
          <p:nvPr/>
        </p:nvSpPr>
        <p:spPr>
          <a:xfrm>
            <a:off x="4539338" y="997756"/>
            <a:ext cx="214473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Turning Point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06C2F7-4422-4419-8F53-05B61FFCD3A4}"/>
              </a:ext>
            </a:extLst>
          </p:cNvPr>
          <p:cNvSpPr txBox="1"/>
          <p:nvPr/>
        </p:nvSpPr>
        <p:spPr>
          <a:xfrm>
            <a:off x="8183159" y="996522"/>
            <a:ext cx="25791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Moving Forward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50DE5D8-E3BD-4B86-951B-E8178790BF9D}"/>
              </a:ext>
            </a:extLst>
          </p:cNvPr>
          <p:cNvCxnSpPr/>
          <p:nvPr/>
        </p:nvCxnSpPr>
        <p:spPr>
          <a:xfrm>
            <a:off x="3910336" y="1675861"/>
            <a:ext cx="0" cy="43439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8A70066-1579-4C7E-8513-5E0794132293}"/>
              </a:ext>
            </a:extLst>
          </p:cNvPr>
          <p:cNvCxnSpPr/>
          <p:nvPr/>
        </p:nvCxnSpPr>
        <p:spPr>
          <a:xfrm>
            <a:off x="7313073" y="1744670"/>
            <a:ext cx="0" cy="43439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192B03B-73A3-4061-901C-707147C28A2A}"/>
              </a:ext>
            </a:extLst>
          </p:cNvPr>
          <p:cNvCxnSpPr/>
          <p:nvPr/>
        </p:nvCxnSpPr>
        <p:spPr>
          <a:xfrm>
            <a:off x="1626437" y="3721038"/>
            <a:ext cx="9984748" cy="0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838C346-F660-40A0-BEAC-992728477A07}"/>
              </a:ext>
            </a:extLst>
          </p:cNvPr>
          <p:cNvSpPr txBox="1"/>
          <p:nvPr/>
        </p:nvSpPr>
        <p:spPr>
          <a:xfrm>
            <a:off x="428069" y="2150790"/>
            <a:ext cx="1752591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/>
              <a:t>1. Awareness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BCF852-4DC1-4360-918A-DCE1688B900F}"/>
              </a:ext>
            </a:extLst>
          </p:cNvPr>
          <p:cNvSpPr txBox="1"/>
          <p:nvPr/>
        </p:nvSpPr>
        <p:spPr>
          <a:xfrm>
            <a:off x="3014962" y="3136962"/>
            <a:ext cx="2391977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2. Comprehension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4ACBF90-FE67-4267-BC67-9067BCC293E5}"/>
              </a:ext>
            </a:extLst>
          </p:cNvPr>
          <p:cNvSpPr txBox="1"/>
          <p:nvPr/>
        </p:nvSpPr>
        <p:spPr>
          <a:xfrm>
            <a:off x="4846007" y="4725253"/>
            <a:ext cx="1907212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3. Acceptance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3CC594-85BC-4811-A3C2-3FF3843AA7BB}"/>
              </a:ext>
            </a:extLst>
          </p:cNvPr>
          <p:cNvSpPr txBox="1"/>
          <p:nvPr/>
        </p:nvSpPr>
        <p:spPr>
          <a:xfrm>
            <a:off x="7162799" y="2550900"/>
            <a:ext cx="2040720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4. Commitment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0B3E7F0-48C7-40F1-9B0C-9DA2BABA378A}"/>
              </a:ext>
            </a:extLst>
          </p:cNvPr>
          <p:cNvSpPr txBox="1"/>
          <p:nvPr/>
        </p:nvSpPr>
        <p:spPr>
          <a:xfrm>
            <a:off x="10547054" y="1944747"/>
            <a:ext cx="1594410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5. Onboard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D94B0F5-0463-4230-AA72-58171A7A3FCB}"/>
              </a:ext>
            </a:extLst>
          </p:cNvPr>
          <p:cNvSpPr txBox="1"/>
          <p:nvPr/>
        </p:nvSpPr>
        <p:spPr>
          <a:xfrm>
            <a:off x="26021" y="3259373"/>
            <a:ext cx="17525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+</a:t>
            </a:r>
          </a:p>
          <a:p>
            <a:r>
              <a:rPr lang="en-US" b="1" dirty="0"/>
              <a:t>Performance</a:t>
            </a:r>
          </a:p>
          <a:p>
            <a:pPr algn="ctr"/>
            <a:r>
              <a:rPr lang="en-US" b="1" dirty="0"/>
              <a:t>-</a:t>
            </a:r>
          </a:p>
        </p:txBody>
      </p:sp>
      <p:sp>
        <p:nvSpPr>
          <p:cNvPr id="38" name="Arrow: Down 37">
            <a:extLst>
              <a:ext uri="{FF2B5EF4-FFF2-40B4-BE49-F238E27FC236}">
                <a16:creationId xmlns:a16="http://schemas.microsoft.com/office/drawing/2014/main" id="{D80D6FD9-8D5D-437F-A917-1D3AC1E64B8B}"/>
              </a:ext>
            </a:extLst>
          </p:cNvPr>
          <p:cNvSpPr/>
          <p:nvPr/>
        </p:nvSpPr>
        <p:spPr>
          <a:xfrm>
            <a:off x="278980" y="966339"/>
            <a:ext cx="794751" cy="978408"/>
          </a:xfrm>
          <a:prstGeom prst="downArrow">
            <a:avLst>
              <a:gd name="adj1" fmla="val 50000"/>
              <a:gd name="adj2" fmla="val 71619"/>
            </a:avLst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957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  <p:bldP spid="9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/>
      <p:bldP spid="3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708808F-DFB0-4F4A-9923-6675FD80A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15</a:t>
            </a:fld>
            <a:endParaRPr lang="en-US" dirty="0"/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2E4445E8-FA7A-4334-9204-1C8CEF1B3093}"/>
              </a:ext>
            </a:extLst>
          </p:cNvPr>
          <p:cNvSpPr txBox="1">
            <a:spLocks/>
          </p:cNvSpPr>
          <p:nvPr/>
        </p:nvSpPr>
        <p:spPr>
          <a:xfrm>
            <a:off x="285754" y="178972"/>
            <a:ext cx="11359656" cy="7309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800" dirty="0">
                <a:solidFill>
                  <a:srgbClr val="002060"/>
                </a:solidFill>
              </a:rPr>
              <a:t>The Change Journey – </a:t>
            </a:r>
            <a:r>
              <a:rPr lang="en-US" sz="2800" i="1" dirty="0">
                <a:solidFill>
                  <a:srgbClr val="00B050"/>
                </a:solidFill>
              </a:rPr>
              <a:t>What we </a:t>
            </a:r>
            <a:r>
              <a:rPr lang="en-US" sz="2800" i="1" dirty="0">
                <a:solidFill>
                  <a:srgbClr val="FF0000"/>
                </a:solidFill>
              </a:rPr>
              <a:t>feel</a:t>
            </a:r>
            <a:r>
              <a:rPr lang="en-US" sz="2800" i="1" dirty="0">
                <a:solidFill>
                  <a:srgbClr val="00B050"/>
                </a:solidFill>
              </a:rPr>
              <a:t>/experience </a:t>
            </a:r>
            <a:br>
              <a:rPr lang="en-US" sz="2800" i="1" dirty="0">
                <a:solidFill>
                  <a:srgbClr val="002060"/>
                </a:solidFill>
              </a:rPr>
            </a:br>
            <a:r>
              <a:rPr lang="en-US" sz="1300" dirty="0">
                <a:solidFill>
                  <a:srgbClr val="002060"/>
                </a:solidFill>
              </a:rPr>
              <a:t>(Adapted from William Bridges Transition Model)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5B15EB-DEF0-4B7E-80FB-F149875FEE1F}"/>
              </a:ext>
            </a:extLst>
          </p:cNvPr>
          <p:cNvSpPr txBox="1">
            <a:spLocks/>
          </p:cNvSpPr>
          <p:nvPr/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E3176F-193F-47D1-AFB9-39DAEF66929A}"/>
              </a:ext>
            </a:extLst>
          </p:cNvPr>
          <p:cNvSpPr txBox="1"/>
          <p:nvPr/>
        </p:nvSpPr>
        <p:spPr>
          <a:xfrm>
            <a:off x="1118631" y="997757"/>
            <a:ext cx="20066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Uncertainty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892BCA-C33C-4BC9-AA65-11A7EE77009F}"/>
              </a:ext>
            </a:extLst>
          </p:cNvPr>
          <p:cNvSpPr txBox="1"/>
          <p:nvPr/>
        </p:nvSpPr>
        <p:spPr>
          <a:xfrm>
            <a:off x="4539338" y="997756"/>
            <a:ext cx="214473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Turning Point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B9AD50-F2DE-428C-8FC4-4FAAC80F3EE2}"/>
              </a:ext>
            </a:extLst>
          </p:cNvPr>
          <p:cNvSpPr txBox="1"/>
          <p:nvPr/>
        </p:nvSpPr>
        <p:spPr>
          <a:xfrm>
            <a:off x="8183159" y="996522"/>
            <a:ext cx="25791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Moving Forward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9E002E2-6316-41A9-8977-D55F18AAF998}"/>
              </a:ext>
            </a:extLst>
          </p:cNvPr>
          <p:cNvCxnSpPr/>
          <p:nvPr/>
        </p:nvCxnSpPr>
        <p:spPr>
          <a:xfrm>
            <a:off x="3910336" y="1675861"/>
            <a:ext cx="0" cy="43439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38A151F-9B37-41BF-9C18-CF01173EA963}"/>
              </a:ext>
            </a:extLst>
          </p:cNvPr>
          <p:cNvCxnSpPr/>
          <p:nvPr/>
        </p:nvCxnSpPr>
        <p:spPr>
          <a:xfrm>
            <a:off x="7313073" y="1744670"/>
            <a:ext cx="0" cy="43439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D9636E5-BFD7-433D-971F-A9B9126D3B6B}"/>
              </a:ext>
            </a:extLst>
          </p:cNvPr>
          <p:cNvCxnSpPr/>
          <p:nvPr/>
        </p:nvCxnSpPr>
        <p:spPr>
          <a:xfrm>
            <a:off x="1626437" y="3721038"/>
            <a:ext cx="9984748" cy="0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59C49B8-8600-45F8-A991-D04FE3390D0B}"/>
              </a:ext>
            </a:extLst>
          </p:cNvPr>
          <p:cNvSpPr txBox="1"/>
          <p:nvPr/>
        </p:nvSpPr>
        <p:spPr>
          <a:xfrm>
            <a:off x="428069" y="2150790"/>
            <a:ext cx="1812835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/>
              <a:t>1. Awareness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29AF85-1519-4382-9650-C160FF47AE35}"/>
              </a:ext>
            </a:extLst>
          </p:cNvPr>
          <p:cNvSpPr txBox="1"/>
          <p:nvPr/>
        </p:nvSpPr>
        <p:spPr>
          <a:xfrm>
            <a:off x="3194035" y="3221018"/>
            <a:ext cx="2354603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2. Understanding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4C36599-BEB6-4CDC-AE8C-210DE9136AB1}"/>
              </a:ext>
            </a:extLst>
          </p:cNvPr>
          <p:cNvSpPr txBox="1"/>
          <p:nvPr/>
        </p:nvSpPr>
        <p:spPr>
          <a:xfrm>
            <a:off x="4846007" y="4725253"/>
            <a:ext cx="1956026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3. Acceptance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70FCBF7-4247-41F1-B7FB-C1530BCC6CFA}"/>
              </a:ext>
            </a:extLst>
          </p:cNvPr>
          <p:cNvSpPr txBox="1"/>
          <p:nvPr/>
        </p:nvSpPr>
        <p:spPr>
          <a:xfrm>
            <a:off x="6749667" y="2643347"/>
            <a:ext cx="2108291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4. Commitment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4E75214-0272-4081-B151-E9C8C21852EB}"/>
              </a:ext>
            </a:extLst>
          </p:cNvPr>
          <p:cNvSpPr txBox="1"/>
          <p:nvPr/>
        </p:nvSpPr>
        <p:spPr>
          <a:xfrm>
            <a:off x="10412445" y="1947382"/>
            <a:ext cx="1594410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5. Onboard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4AFE788-C16F-4526-A122-ADFC9A0C5966}"/>
              </a:ext>
            </a:extLst>
          </p:cNvPr>
          <p:cNvSpPr txBox="1"/>
          <p:nvPr/>
        </p:nvSpPr>
        <p:spPr>
          <a:xfrm>
            <a:off x="56599" y="3506827"/>
            <a:ext cx="1752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Performance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FEBD25E-EA81-4BD3-B2A8-01773B7A1C95}"/>
              </a:ext>
            </a:extLst>
          </p:cNvPr>
          <p:cNvSpPr txBox="1"/>
          <p:nvPr/>
        </p:nvSpPr>
        <p:spPr>
          <a:xfrm>
            <a:off x="788081" y="2692112"/>
            <a:ext cx="1594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accent5">
                    <a:lumMod val="75000"/>
                  </a:schemeClr>
                </a:solidFill>
              </a:rPr>
              <a:t>Excitement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D6A525D-EA89-4E01-BF4C-447F5C9C1D5C}"/>
              </a:ext>
            </a:extLst>
          </p:cNvPr>
          <p:cNvSpPr txBox="1"/>
          <p:nvPr/>
        </p:nvSpPr>
        <p:spPr>
          <a:xfrm>
            <a:off x="1752344" y="3000743"/>
            <a:ext cx="1654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accent5">
                    <a:lumMod val="75000"/>
                  </a:schemeClr>
                </a:solidFill>
              </a:rPr>
              <a:t>Anticipation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8E88020-F2AE-4DDE-A325-63CCA837BBA3}"/>
              </a:ext>
            </a:extLst>
          </p:cNvPr>
          <p:cNvSpPr txBox="1"/>
          <p:nvPr/>
        </p:nvSpPr>
        <p:spPr>
          <a:xfrm>
            <a:off x="9928428" y="2860842"/>
            <a:ext cx="2078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chemeClr val="accent5">
                    <a:lumMod val="75000"/>
                  </a:schemeClr>
                </a:solidFill>
              </a:rPr>
              <a:t>Accomplishment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8BEF921-8B47-4DD4-8908-36CD25ECD3C4}"/>
              </a:ext>
            </a:extLst>
          </p:cNvPr>
          <p:cNvSpPr txBox="1"/>
          <p:nvPr/>
        </p:nvSpPr>
        <p:spPr>
          <a:xfrm>
            <a:off x="7561984" y="1646172"/>
            <a:ext cx="1381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chemeClr val="accent5">
                    <a:lumMod val="75000"/>
                  </a:schemeClr>
                </a:solidFill>
              </a:rPr>
              <a:t>Innovation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7DE21C1-83F3-4F4A-AC57-A2538CBAA799}"/>
              </a:ext>
            </a:extLst>
          </p:cNvPr>
          <p:cNvSpPr txBox="1"/>
          <p:nvPr/>
        </p:nvSpPr>
        <p:spPr>
          <a:xfrm>
            <a:off x="4262519" y="2347492"/>
            <a:ext cx="1381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chemeClr val="accent5">
                    <a:lumMod val="75000"/>
                  </a:schemeClr>
                </a:solidFill>
              </a:rPr>
              <a:t>Learning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9D3380A-4B3E-4933-AA01-2EA002EC0229}"/>
              </a:ext>
            </a:extLst>
          </p:cNvPr>
          <p:cNvSpPr txBox="1"/>
          <p:nvPr/>
        </p:nvSpPr>
        <p:spPr>
          <a:xfrm>
            <a:off x="5344923" y="1773808"/>
            <a:ext cx="1381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chemeClr val="accent5">
                    <a:lumMod val="75000"/>
                  </a:schemeClr>
                </a:solidFill>
              </a:rPr>
              <a:t>Creativity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2041FFC-4E32-4897-B8F9-54798456BD15}"/>
              </a:ext>
            </a:extLst>
          </p:cNvPr>
          <p:cNvSpPr txBox="1"/>
          <p:nvPr/>
        </p:nvSpPr>
        <p:spPr>
          <a:xfrm>
            <a:off x="9046377" y="2376211"/>
            <a:ext cx="1911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chemeClr val="accent5">
                    <a:lumMod val="75000"/>
                  </a:schemeClr>
                </a:solidFill>
              </a:rPr>
              <a:t>High Energy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DDE7708-892A-4E19-8290-2E600F4D040B}"/>
              </a:ext>
            </a:extLst>
          </p:cNvPr>
          <p:cNvSpPr txBox="1"/>
          <p:nvPr/>
        </p:nvSpPr>
        <p:spPr>
          <a:xfrm>
            <a:off x="157703" y="4000088"/>
            <a:ext cx="1594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FF0000"/>
                </a:solidFill>
              </a:rPr>
              <a:t>FEAR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188CEA3-8C07-4604-8F3D-2F5B2AB1A72F}"/>
              </a:ext>
            </a:extLst>
          </p:cNvPr>
          <p:cNvSpPr txBox="1"/>
          <p:nvPr/>
        </p:nvSpPr>
        <p:spPr>
          <a:xfrm>
            <a:off x="1324612" y="4639342"/>
            <a:ext cx="1594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FF0000"/>
                </a:solidFill>
              </a:rPr>
              <a:t>Denial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8B64997-0201-4DA9-9251-604E30DA3E91}"/>
              </a:ext>
            </a:extLst>
          </p:cNvPr>
          <p:cNvSpPr txBox="1"/>
          <p:nvPr/>
        </p:nvSpPr>
        <p:spPr>
          <a:xfrm>
            <a:off x="387575" y="5675577"/>
            <a:ext cx="1774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FF0000"/>
                </a:solidFill>
              </a:rPr>
              <a:t>Ambivalence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A1D837A-5EF5-41EC-86A1-A0268B1CF64C}"/>
              </a:ext>
            </a:extLst>
          </p:cNvPr>
          <p:cNvSpPr txBox="1"/>
          <p:nvPr/>
        </p:nvSpPr>
        <p:spPr>
          <a:xfrm>
            <a:off x="2400681" y="5271216"/>
            <a:ext cx="1594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FF0000"/>
                </a:solidFill>
              </a:rPr>
              <a:t>Frustration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9484DE9-FD96-479A-942F-C6FE2611D10E}"/>
              </a:ext>
            </a:extLst>
          </p:cNvPr>
          <p:cNvSpPr txBox="1"/>
          <p:nvPr/>
        </p:nvSpPr>
        <p:spPr>
          <a:xfrm>
            <a:off x="3198002" y="4445693"/>
            <a:ext cx="1594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FF0000"/>
                </a:solidFill>
              </a:rPr>
              <a:t>Stress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2EF9C01-3DAE-4330-824B-B25DD4296029}"/>
              </a:ext>
            </a:extLst>
          </p:cNvPr>
          <p:cNvSpPr txBox="1"/>
          <p:nvPr/>
        </p:nvSpPr>
        <p:spPr>
          <a:xfrm>
            <a:off x="2544658" y="3937382"/>
            <a:ext cx="1594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FF0000"/>
                </a:solidFill>
              </a:rPr>
              <a:t>Anxiety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F66ED2E-D8FC-42C6-8CAA-7FE3240CBB99}"/>
              </a:ext>
            </a:extLst>
          </p:cNvPr>
          <p:cNvSpPr txBox="1"/>
          <p:nvPr/>
        </p:nvSpPr>
        <p:spPr>
          <a:xfrm>
            <a:off x="6392755" y="3750584"/>
            <a:ext cx="1594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FF0000"/>
                </a:solidFill>
              </a:rPr>
              <a:t>Confusion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832B597-A474-4CE0-B72E-478DC08B3E8B}"/>
              </a:ext>
            </a:extLst>
          </p:cNvPr>
          <p:cNvSpPr txBox="1"/>
          <p:nvPr/>
        </p:nvSpPr>
        <p:spPr>
          <a:xfrm>
            <a:off x="4432813" y="3893224"/>
            <a:ext cx="1594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FF0000"/>
                </a:solidFill>
              </a:rPr>
              <a:t>Skepticism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9BEC1BD-3C02-4B5B-AFF9-92ACB38266EA}"/>
              </a:ext>
            </a:extLst>
          </p:cNvPr>
          <p:cNvSpPr txBox="1"/>
          <p:nvPr/>
        </p:nvSpPr>
        <p:spPr>
          <a:xfrm>
            <a:off x="7052925" y="3236407"/>
            <a:ext cx="1594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chemeClr val="accent5">
                    <a:lumMod val="75000"/>
                  </a:schemeClr>
                </a:solidFill>
              </a:rPr>
              <a:t>Relief</a:t>
            </a:r>
          </a:p>
        </p:txBody>
      </p:sp>
      <p:sp>
        <p:nvSpPr>
          <p:cNvPr id="42" name="Arrow: Right 41">
            <a:extLst>
              <a:ext uri="{FF2B5EF4-FFF2-40B4-BE49-F238E27FC236}">
                <a16:creationId xmlns:a16="http://schemas.microsoft.com/office/drawing/2014/main" id="{F1B934E8-2D5F-4BB0-9097-DF7FE5DDA1F4}"/>
              </a:ext>
            </a:extLst>
          </p:cNvPr>
          <p:cNvSpPr/>
          <p:nvPr/>
        </p:nvSpPr>
        <p:spPr>
          <a:xfrm>
            <a:off x="266902" y="4482492"/>
            <a:ext cx="978408" cy="800334"/>
          </a:xfrm>
          <a:prstGeom prst="rightArrow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Arrow: Right 42">
            <a:extLst>
              <a:ext uri="{FF2B5EF4-FFF2-40B4-BE49-F238E27FC236}">
                <a16:creationId xmlns:a16="http://schemas.microsoft.com/office/drawing/2014/main" id="{186F9399-2FCA-4F1F-BA33-5FDF01A33B31}"/>
              </a:ext>
            </a:extLst>
          </p:cNvPr>
          <p:cNvSpPr/>
          <p:nvPr/>
        </p:nvSpPr>
        <p:spPr>
          <a:xfrm>
            <a:off x="4421373" y="1547277"/>
            <a:ext cx="978408" cy="800334"/>
          </a:xfrm>
          <a:prstGeom prst="rightArrow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3976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CD02AE5-1B04-4714-BE34-97838608E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16</a:t>
            </a:fld>
            <a:endParaRPr lang="en-US" dirty="0"/>
          </a:p>
        </p:txBody>
      </p:sp>
      <p:pic>
        <p:nvPicPr>
          <p:cNvPr id="4" name="Picture 3" descr="A close up of an animal&#10;&#10;Description automatically generated">
            <a:extLst>
              <a:ext uri="{FF2B5EF4-FFF2-40B4-BE49-F238E27FC236}">
                <a16:creationId xmlns:a16="http://schemas.microsoft.com/office/drawing/2014/main" id="{6D1DAEAF-D5A1-4D26-B8C1-82BD2CDED1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A732E16-A536-4086-A9EC-4F803287F0E1}"/>
              </a:ext>
            </a:extLst>
          </p:cNvPr>
          <p:cNvSpPr txBox="1"/>
          <p:nvPr/>
        </p:nvSpPr>
        <p:spPr>
          <a:xfrm>
            <a:off x="419099" y="6041362"/>
            <a:ext cx="7305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latin typeface="Cavolini" panose="020B0502040204020203" pitchFamily="66" charset="0"/>
                <a:cs typeface="Cavolini" panose="020B0502040204020203" pitchFamily="66" charset="0"/>
              </a:rPr>
              <a:t>This is your brain on change…</a:t>
            </a:r>
          </a:p>
        </p:txBody>
      </p:sp>
    </p:spTree>
    <p:extLst>
      <p:ext uri="{BB962C8B-B14F-4D97-AF65-F5344CB8AC3E}">
        <p14:creationId xmlns:p14="http://schemas.microsoft.com/office/powerpoint/2010/main" val="18473615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A50C10-CE90-434B-95DE-7AF8D6183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17</a:t>
            </a:fld>
            <a:endParaRPr lang="en-US" dirty="0"/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274EAE8C-5F39-46C6-BFA5-684B4B40EA0B}"/>
              </a:ext>
            </a:extLst>
          </p:cNvPr>
          <p:cNvSpPr txBox="1">
            <a:spLocks/>
          </p:cNvSpPr>
          <p:nvPr/>
        </p:nvSpPr>
        <p:spPr>
          <a:xfrm>
            <a:off x="2371897" y="107249"/>
            <a:ext cx="7723447" cy="730928"/>
          </a:xfrm>
          <a:prstGeom prst="rect">
            <a:avLst/>
          </a:prstGeom>
          <a:solidFill>
            <a:srgbClr val="FFE181"/>
          </a:solidFill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800">
                <a:solidFill>
                  <a:srgbClr val="002060"/>
                </a:solidFill>
              </a:rPr>
              <a:t>The Change Journey - </a:t>
            </a:r>
            <a:r>
              <a:rPr lang="en-US" sz="2800">
                <a:solidFill>
                  <a:schemeClr val="tx1"/>
                </a:solidFill>
              </a:rPr>
              <a:t>Neuroscience </a:t>
            </a:r>
            <a:br>
              <a:rPr lang="en-US" sz="2800">
                <a:solidFill>
                  <a:schemeClr val="tx1"/>
                </a:solidFill>
              </a:rPr>
            </a:br>
            <a:r>
              <a:rPr lang="en-US" sz="1300">
                <a:solidFill>
                  <a:srgbClr val="002060"/>
                </a:solidFill>
              </a:rPr>
              <a:t>(Adapted from William Bridges Transition Model) </a:t>
            </a:r>
            <a:endParaRPr lang="en-US" sz="1300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87817C-4752-44D6-950B-B8A6A5B997AF}"/>
              </a:ext>
            </a:extLst>
          </p:cNvPr>
          <p:cNvSpPr txBox="1">
            <a:spLocks/>
          </p:cNvSpPr>
          <p:nvPr/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C32EA5-2B21-4FCD-B464-146362C0F903}"/>
              </a:ext>
            </a:extLst>
          </p:cNvPr>
          <p:cNvSpPr txBox="1"/>
          <p:nvPr/>
        </p:nvSpPr>
        <p:spPr>
          <a:xfrm>
            <a:off x="1118631" y="997757"/>
            <a:ext cx="20066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Uncertainty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DCDE50-2E2F-41D1-876A-ED533D59CE53}"/>
              </a:ext>
            </a:extLst>
          </p:cNvPr>
          <p:cNvSpPr txBox="1"/>
          <p:nvPr/>
        </p:nvSpPr>
        <p:spPr>
          <a:xfrm>
            <a:off x="4539338" y="997756"/>
            <a:ext cx="214473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Turning Point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B6ED03-84C5-4D7F-8779-9A6BC0F03BE5}"/>
              </a:ext>
            </a:extLst>
          </p:cNvPr>
          <p:cNvSpPr txBox="1"/>
          <p:nvPr/>
        </p:nvSpPr>
        <p:spPr>
          <a:xfrm>
            <a:off x="8183159" y="996522"/>
            <a:ext cx="25791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Moving Forward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311D3CA-1980-4E50-A24F-FA0728DD78B5}"/>
              </a:ext>
            </a:extLst>
          </p:cNvPr>
          <p:cNvCxnSpPr/>
          <p:nvPr/>
        </p:nvCxnSpPr>
        <p:spPr>
          <a:xfrm>
            <a:off x="3910336" y="1675861"/>
            <a:ext cx="0" cy="43439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EE79B0C-F35D-4996-BE0A-3F9065B48B3D}"/>
              </a:ext>
            </a:extLst>
          </p:cNvPr>
          <p:cNvCxnSpPr/>
          <p:nvPr/>
        </p:nvCxnSpPr>
        <p:spPr>
          <a:xfrm>
            <a:off x="7313073" y="1744670"/>
            <a:ext cx="0" cy="43439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6F3C0C6-D15C-47B7-9E75-49F66162DDC1}"/>
              </a:ext>
            </a:extLst>
          </p:cNvPr>
          <p:cNvCxnSpPr/>
          <p:nvPr/>
        </p:nvCxnSpPr>
        <p:spPr>
          <a:xfrm>
            <a:off x="1626437" y="3721038"/>
            <a:ext cx="9984748" cy="0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04272A7-A1E8-4134-BE56-35CF7C59ECBA}"/>
              </a:ext>
            </a:extLst>
          </p:cNvPr>
          <p:cNvSpPr txBox="1"/>
          <p:nvPr/>
        </p:nvSpPr>
        <p:spPr>
          <a:xfrm>
            <a:off x="428069" y="2150790"/>
            <a:ext cx="1812832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/>
              <a:t>1. Awareness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77E0537-7CA5-44E0-97B2-53D69C83A652}"/>
              </a:ext>
            </a:extLst>
          </p:cNvPr>
          <p:cNvSpPr txBox="1"/>
          <p:nvPr/>
        </p:nvSpPr>
        <p:spPr>
          <a:xfrm>
            <a:off x="3325240" y="3221593"/>
            <a:ext cx="2383095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2. Comprehension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E4FF46D-7B6E-4542-8649-DBCDB0A40840}"/>
              </a:ext>
            </a:extLst>
          </p:cNvPr>
          <p:cNvSpPr txBox="1"/>
          <p:nvPr/>
        </p:nvSpPr>
        <p:spPr>
          <a:xfrm>
            <a:off x="4846007" y="4725253"/>
            <a:ext cx="1956030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3. Acceptance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BA33F0A-5D23-45D7-AFEB-AE34AEAC2030}"/>
              </a:ext>
            </a:extLst>
          </p:cNvPr>
          <p:cNvSpPr txBox="1"/>
          <p:nvPr/>
        </p:nvSpPr>
        <p:spPr>
          <a:xfrm>
            <a:off x="6912195" y="2550900"/>
            <a:ext cx="2040728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4. Commitment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6842308-F770-44D1-A0A4-12D69D909927}"/>
              </a:ext>
            </a:extLst>
          </p:cNvPr>
          <p:cNvSpPr txBox="1"/>
          <p:nvPr/>
        </p:nvSpPr>
        <p:spPr>
          <a:xfrm>
            <a:off x="10412445" y="1688721"/>
            <a:ext cx="1594410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5. Onboard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24B3CD5-F51E-4810-AA54-E740E09C9734}"/>
              </a:ext>
            </a:extLst>
          </p:cNvPr>
          <p:cNvSpPr txBox="1"/>
          <p:nvPr/>
        </p:nvSpPr>
        <p:spPr>
          <a:xfrm>
            <a:off x="56599" y="3506827"/>
            <a:ext cx="1752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Performance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27AEDC6-E2FE-4AF0-A4D0-EFDA1680ADEE}"/>
              </a:ext>
            </a:extLst>
          </p:cNvPr>
          <p:cNvSpPr txBox="1"/>
          <p:nvPr/>
        </p:nvSpPr>
        <p:spPr>
          <a:xfrm>
            <a:off x="238410" y="5954647"/>
            <a:ext cx="3375375" cy="646331"/>
          </a:xfrm>
          <a:prstGeom prst="rect">
            <a:avLst/>
          </a:prstGeom>
          <a:solidFill>
            <a:srgbClr val="FFE18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Sympathetic Nervous System</a:t>
            </a:r>
          </a:p>
          <a:p>
            <a:pPr algn="ctr"/>
            <a:r>
              <a:rPr lang="en-US" dirty="0"/>
              <a:t>Fight, Flight, Freeze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07D0B45-DB27-470B-B32B-F4883ED77109}"/>
              </a:ext>
            </a:extLst>
          </p:cNvPr>
          <p:cNvSpPr txBox="1"/>
          <p:nvPr/>
        </p:nvSpPr>
        <p:spPr>
          <a:xfrm>
            <a:off x="7932559" y="5729865"/>
            <a:ext cx="3724825" cy="923330"/>
          </a:xfrm>
          <a:prstGeom prst="rect">
            <a:avLst/>
          </a:prstGeom>
          <a:solidFill>
            <a:srgbClr val="FFE18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Parasympathetic Nervous System</a:t>
            </a:r>
          </a:p>
          <a:p>
            <a:pPr algn="ctr"/>
            <a:r>
              <a:rPr lang="en-US" dirty="0"/>
              <a:t>Calm, Able to make decisions, Leadership with Confidence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BCD04C1-52CB-491D-92AE-BDAD674A1375}"/>
              </a:ext>
            </a:extLst>
          </p:cNvPr>
          <p:cNvSpPr txBox="1"/>
          <p:nvPr/>
        </p:nvSpPr>
        <p:spPr>
          <a:xfrm>
            <a:off x="3987331" y="5954646"/>
            <a:ext cx="3248748" cy="646331"/>
          </a:xfrm>
          <a:prstGeom prst="rect">
            <a:avLst/>
          </a:prstGeom>
          <a:solidFill>
            <a:srgbClr val="FFE18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Resentment, Low Morale, </a:t>
            </a:r>
          </a:p>
          <a:p>
            <a:pPr algn="ctr"/>
            <a:r>
              <a:rPr lang="en-US" b="1" dirty="0"/>
              <a:t>Low Productivity</a:t>
            </a:r>
            <a:endParaRPr lang="en-US" dirty="0"/>
          </a:p>
        </p:txBody>
      </p:sp>
      <p:sp>
        <p:nvSpPr>
          <p:cNvPr id="36" name="Arrow: Down 35">
            <a:extLst>
              <a:ext uri="{FF2B5EF4-FFF2-40B4-BE49-F238E27FC236}">
                <a16:creationId xmlns:a16="http://schemas.microsoft.com/office/drawing/2014/main" id="{7B55976C-03AF-450A-802A-4AFB99D4EA54}"/>
              </a:ext>
            </a:extLst>
          </p:cNvPr>
          <p:cNvSpPr/>
          <p:nvPr/>
        </p:nvSpPr>
        <p:spPr>
          <a:xfrm>
            <a:off x="449036" y="4761895"/>
            <a:ext cx="794751" cy="978408"/>
          </a:xfrm>
          <a:prstGeom prst="downArrow">
            <a:avLst>
              <a:gd name="adj1" fmla="val 50000"/>
              <a:gd name="adj2" fmla="val 71619"/>
            </a:avLst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9524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D1127E3-1FE9-4E9C-947E-A556F77E2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1897" y="107249"/>
            <a:ext cx="7723447" cy="730928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The Change Journey - Overview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1300" dirty="0">
                <a:solidFill>
                  <a:srgbClr val="002060"/>
                </a:solidFill>
              </a:rPr>
              <a:t>(Adapted from William Bridges Transition Model)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447324-1E94-4A72-8629-877A2EFDA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18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4A4FFA-3E2F-487E-9B7D-94811652C690}"/>
              </a:ext>
            </a:extLst>
          </p:cNvPr>
          <p:cNvSpPr txBox="1"/>
          <p:nvPr/>
        </p:nvSpPr>
        <p:spPr>
          <a:xfrm>
            <a:off x="1118631" y="997757"/>
            <a:ext cx="20066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Uncertainty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DDB906-3026-4289-8032-770D41947DA1}"/>
              </a:ext>
            </a:extLst>
          </p:cNvPr>
          <p:cNvSpPr txBox="1"/>
          <p:nvPr/>
        </p:nvSpPr>
        <p:spPr>
          <a:xfrm>
            <a:off x="4539338" y="997756"/>
            <a:ext cx="214473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Turning Point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167141-2785-4C33-9EF4-359E1D673079}"/>
              </a:ext>
            </a:extLst>
          </p:cNvPr>
          <p:cNvSpPr txBox="1"/>
          <p:nvPr/>
        </p:nvSpPr>
        <p:spPr>
          <a:xfrm>
            <a:off x="8183159" y="996522"/>
            <a:ext cx="25791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Moving Forward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E0DA103-E2FD-4D5D-AA48-6A7A4BCC855F}"/>
              </a:ext>
            </a:extLst>
          </p:cNvPr>
          <p:cNvCxnSpPr/>
          <p:nvPr/>
        </p:nvCxnSpPr>
        <p:spPr>
          <a:xfrm>
            <a:off x="3910336" y="1675861"/>
            <a:ext cx="0" cy="43439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98A2FF9-5434-4097-A913-622A297E60B5}"/>
              </a:ext>
            </a:extLst>
          </p:cNvPr>
          <p:cNvCxnSpPr/>
          <p:nvPr/>
        </p:nvCxnSpPr>
        <p:spPr>
          <a:xfrm>
            <a:off x="7313073" y="1744670"/>
            <a:ext cx="0" cy="43439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B6244F5-B6DF-42C4-872E-0513723526E2}"/>
              </a:ext>
            </a:extLst>
          </p:cNvPr>
          <p:cNvCxnSpPr/>
          <p:nvPr/>
        </p:nvCxnSpPr>
        <p:spPr>
          <a:xfrm>
            <a:off x="1626437" y="3721038"/>
            <a:ext cx="9984748" cy="0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3529FBD-2964-4EA9-8F58-7F5E42DF4F44}"/>
              </a:ext>
            </a:extLst>
          </p:cNvPr>
          <p:cNvSpPr txBox="1"/>
          <p:nvPr/>
        </p:nvSpPr>
        <p:spPr>
          <a:xfrm>
            <a:off x="428069" y="2150790"/>
            <a:ext cx="1812832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/>
              <a:t>1. Awareness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DE44E20-53D2-48DF-8D6E-E6FF5580A909}"/>
              </a:ext>
            </a:extLst>
          </p:cNvPr>
          <p:cNvSpPr txBox="1"/>
          <p:nvPr/>
        </p:nvSpPr>
        <p:spPr>
          <a:xfrm>
            <a:off x="3325240" y="3221593"/>
            <a:ext cx="2444529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2. Comprehension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BB7B341-8702-4BDD-AF07-2D1D3E7B8CF2}"/>
              </a:ext>
            </a:extLst>
          </p:cNvPr>
          <p:cNvSpPr txBox="1"/>
          <p:nvPr/>
        </p:nvSpPr>
        <p:spPr>
          <a:xfrm>
            <a:off x="4846007" y="4725253"/>
            <a:ext cx="1956030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3. Acceptance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759E2EE-6E86-482E-8200-ECC690C36E84}"/>
              </a:ext>
            </a:extLst>
          </p:cNvPr>
          <p:cNvSpPr txBox="1"/>
          <p:nvPr/>
        </p:nvSpPr>
        <p:spPr>
          <a:xfrm>
            <a:off x="6931498" y="2416075"/>
            <a:ext cx="2040728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4. Commitment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F5F9DB9-C886-41B4-AFC0-68AB2D1CCAA9}"/>
              </a:ext>
            </a:extLst>
          </p:cNvPr>
          <p:cNvSpPr txBox="1"/>
          <p:nvPr/>
        </p:nvSpPr>
        <p:spPr>
          <a:xfrm>
            <a:off x="10412445" y="1688721"/>
            <a:ext cx="1594410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5. Onboard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08D54A0-1F42-42F4-A0AA-F3C79781826D}"/>
              </a:ext>
            </a:extLst>
          </p:cNvPr>
          <p:cNvSpPr txBox="1"/>
          <p:nvPr/>
        </p:nvSpPr>
        <p:spPr>
          <a:xfrm>
            <a:off x="56599" y="3506827"/>
            <a:ext cx="1752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Performance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1A46E6A-2A57-4C1C-8B64-7AFD07141A8D}"/>
              </a:ext>
            </a:extLst>
          </p:cNvPr>
          <p:cNvSpPr txBox="1"/>
          <p:nvPr/>
        </p:nvSpPr>
        <p:spPr>
          <a:xfrm>
            <a:off x="788081" y="2692112"/>
            <a:ext cx="1594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accent5">
                    <a:lumMod val="75000"/>
                  </a:schemeClr>
                </a:solidFill>
              </a:rPr>
              <a:t>Excitement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116232F-0C46-4132-A947-E0282698E153}"/>
              </a:ext>
            </a:extLst>
          </p:cNvPr>
          <p:cNvSpPr txBox="1"/>
          <p:nvPr/>
        </p:nvSpPr>
        <p:spPr>
          <a:xfrm>
            <a:off x="1752344" y="3000743"/>
            <a:ext cx="1654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accent5">
                    <a:lumMod val="75000"/>
                  </a:schemeClr>
                </a:solidFill>
              </a:rPr>
              <a:t>Anticipation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752D418-C3DA-4002-9A44-CB6D068B8386}"/>
              </a:ext>
            </a:extLst>
          </p:cNvPr>
          <p:cNvSpPr txBox="1"/>
          <p:nvPr/>
        </p:nvSpPr>
        <p:spPr>
          <a:xfrm>
            <a:off x="9532758" y="2678109"/>
            <a:ext cx="2078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chemeClr val="accent5">
                    <a:lumMod val="75000"/>
                  </a:schemeClr>
                </a:solidFill>
              </a:rPr>
              <a:t>Accomplishment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37F3EB7-7ACD-411E-8984-C8272A85402A}"/>
              </a:ext>
            </a:extLst>
          </p:cNvPr>
          <p:cNvSpPr txBox="1"/>
          <p:nvPr/>
        </p:nvSpPr>
        <p:spPr>
          <a:xfrm>
            <a:off x="7591104" y="1705420"/>
            <a:ext cx="1381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chemeClr val="accent5">
                    <a:lumMod val="75000"/>
                  </a:schemeClr>
                </a:solidFill>
              </a:rPr>
              <a:t>Innovation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13FE595-D285-456B-8D04-8C4CBCCA38CB}"/>
              </a:ext>
            </a:extLst>
          </p:cNvPr>
          <p:cNvSpPr txBox="1"/>
          <p:nvPr/>
        </p:nvSpPr>
        <p:spPr>
          <a:xfrm>
            <a:off x="4262519" y="2347492"/>
            <a:ext cx="1381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chemeClr val="accent5">
                    <a:lumMod val="75000"/>
                  </a:schemeClr>
                </a:solidFill>
              </a:rPr>
              <a:t>Learning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DA0276E-50FF-4574-A699-BA0BF0578A48}"/>
              </a:ext>
            </a:extLst>
          </p:cNvPr>
          <p:cNvSpPr txBox="1"/>
          <p:nvPr/>
        </p:nvSpPr>
        <p:spPr>
          <a:xfrm>
            <a:off x="5344923" y="1773808"/>
            <a:ext cx="1381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chemeClr val="accent5">
                    <a:lumMod val="75000"/>
                  </a:schemeClr>
                </a:solidFill>
              </a:rPr>
              <a:t>Creativity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18372D4-A9C8-49FD-913A-C754FAE177B7}"/>
              </a:ext>
            </a:extLst>
          </p:cNvPr>
          <p:cNvSpPr txBox="1"/>
          <p:nvPr/>
        </p:nvSpPr>
        <p:spPr>
          <a:xfrm>
            <a:off x="8786099" y="2185273"/>
            <a:ext cx="1911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chemeClr val="accent5">
                    <a:lumMod val="75000"/>
                  </a:schemeClr>
                </a:solidFill>
              </a:rPr>
              <a:t>High Energy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95A727C-6CC1-4EA7-A17A-C7D4542815EE}"/>
              </a:ext>
            </a:extLst>
          </p:cNvPr>
          <p:cNvSpPr txBox="1"/>
          <p:nvPr/>
        </p:nvSpPr>
        <p:spPr>
          <a:xfrm>
            <a:off x="157703" y="4000088"/>
            <a:ext cx="1594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FF0000"/>
                </a:solidFill>
              </a:rPr>
              <a:t>FEAR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40A5571-6400-4E9C-8E94-F3DDC3F04A54}"/>
              </a:ext>
            </a:extLst>
          </p:cNvPr>
          <p:cNvSpPr txBox="1"/>
          <p:nvPr/>
        </p:nvSpPr>
        <p:spPr>
          <a:xfrm>
            <a:off x="1154668" y="4460014"/>
            <a:ext cx="1594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FF0000"/>
                </a:solidFill>
              </a:rPr>
              <a:t>Denial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8BCCA19-7E9A-4EAE-9768-0C68EA1D2A58}"/>
              </a:ext>
            </a:extLst>
          </p:cNvPr>
          <p:cNvSpPr txBox="1"/>
          <p:nvPr/>
        </p:nvSpPr>
        <p:spPr>
          <a:xfrm>
            <a:off x="214323" y="5282826"/>
            <a:ext cx="1774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FF0000"/>
                </a:solidFill>
              </a:rPr>
              <a:t>Ambivalence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07BD563-2E8B-47A6-A8B9-02F6C4D2FED6}"/>
              </a:ext>
            </a:extLst>
          </p:cNvPr>
          <p:cNvSpPr txBox="1"/>
          <p:nvPr/>
        </p:nvSpPr>
        <p:spPr>
          <a:xfrm>
            <a:off x="1875734" y="5094585"/>
            <a:ext cx="1594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FF0000"/>
                </a:solidFill>
              </a:rPr>
              <a:t>Frustration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D6BA643-86E8-42E6-BC01-ECD2072BC974}"/>
              </a:ext>
            </a:extLst>
          </p:cNvPr>
          <p:cNvSpPr txBox="1"/>
          <p:nvPr/>
        </p:nvSpPr>
        <p:spPr>
          <a:xfrm>
            <a:off x="238410" y="5954647"/>
            <a:ext cx="3375375" cy="646331"/>
          </a:xfrm>
          <a:prstGeom prst="rect">
            <a:avLst/>
          </a:prstGeom>
          <a:solidFill>
            <a:srgbClr val="FFE18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Sympathetic Nervous System</a:t>
            </a:r>
          </a:p>
          <a:p>
            <a:pPr algn="ctr"/>
            <a:r>
              <a:rPr lang="en-US" dirty="0"/>
              <a:t>Fight, Flight, Freeze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BD0DAE0-022A-4E5A-8255-643EE16BDE05}"/>
              </a:ext>
            </a:extLst>
          </p:cNvPr>
          <p:cNvSpPr txBox="1"/>
          <p:nvPr/>
        </p:nvSpPr>
        <p:spPr>
          <a:xfrm>
            <a:off x="3289651" y="4422376"/>
            <a:ext cx="1594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FF0000"/>
                </a:solidFill>
              </a:rPr>
              <a:t>Stress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7C25278-759E-477C-84FA-88488710303E}"/>
              </a:ext>
            </a:extLst>
          </p:cNvPr>
          <p:cNvSpPr txBox="1"/>
          <p:nvPr/>
        </p:nvSpPr>
        <p:spPr>
          <a:xfrm>
            <a:off x="2544658" y="3937382"/>
            <a:ext cx="1594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FF0000"/>
                </a:solidFill>
              </a:rPr>
              <a:t>Anxiety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FF85CDF-BD8F-4D3F-B1F2-E4CD85915081}"/>
              </a:ext>
            </a:extLst>
          </p:cNvPr>
          <p:cNvSpPr txBox="1"/>
          <p:nvPr/>
        </p:nvSpPr>
        <p:spPr>
          <a:xfrm>
            <a:off x="6616940" y="3747758"/>
            <a:ext cx="1594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FF0000"/>
                </a:solidFill>
              </a:rPr>
              <a:t>Confusion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62DA4B1-8623-4BA5-BDE4-75DBB15EB851}"/>
              </a:ext>
            </a:extLst>
          </p:cNvPr>
          <p:cNvSpPr txBox="1"/>
          <p:nvPr/>
        </p:nvSpPr>
        <p:spPr>
          <a:xfrm>
            <a:off x="7932559" y="5729865"/>
            <a:ext cx="3724825" cy="923330"/>
          </a:xfrm>
          <a:prstGeom prst="rect">
            <a:avLst/>
          </a:prstGeom>
          <a:solidFill>
            <a:srgbClr val="FFE18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Parasympathetic Nervous System</a:t>
            </a:r>
          </a:p>
          <a:p>
            <a:pPr algn="ctr"/>
            <a:r>
              <a:rPr lang="en-US" dirty="0"/>
              <a:t>Calm, Able to make decisions, Leadership with Confidence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0932080-1697-494F-84AF-72E70AB8D729}"/>
              </a:ext>
            </a:extLst>
          </p:cNvPr>
          <p:cNvSpPr txBox="1"/>
          <p:nvPr/>
        </p:nvSpPr>
        <p:spPr>
          <a:xfrm>
            <a:off x="4432813" y="3893224"/>
            <a:ext cx="1594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FF0000"/>
                </a:solidFill>
              </a:rPr>
              <a:t>Skepticism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EBC6441-793B-4B79-84C0-34F77C64D4FB}"/>
              </a:ext>
            </a:extLst>
          </p:cNvPr>
          <p:cNvSpPr txBox="1"/>
          <p:nvPr/>
        </p:nvSpPr>
        <p:spPr>
          <a:xfrm>
            <a:off x="6996022" y="3285061"/>
            <a:ext cx="1594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chemeClr val="accent5">
                    <a:lumMod val="75000"/>
                  </a:schemeClr>
                </a:solidFill>
              </a:rPr>
              <a:t>Relief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6672C69-CBA1-471C-8F50-30B6A2CAE9F5}"/>
              </a:ext>
            </a:extLst>
          </p:cNvPr>
          <p:cNvSpPr txBox="1"/>
          <p:nvPr/>
        </p:nvSpPr>
        <p:spPr>
          <a:xfrm>
            <a:off x="4053746" y="5944407"/>
            <a:ext cx="3152600" cy="646331"/>
          </a:xfrm>
          <a:prstGeom prst="rect">
            <a:avLst/>
          </a:prstGeom>
          <a:solidFill>
            <a:srgbClr val="FFE18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Resentment, Low Morale, Low Productivity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003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0F1736A-15C7-45A5-891B-F60DBD641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19</a:t>
            </a:fld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B0DF787-C207-4D38-B3E9-A0B302BAE9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4" name="Freeform 14">
              <a:extLst>
                <a:ext uri="{FF2B5EF4-FFF2-40B4-BE49-F238E27FC236}">
                  <a16:creationId xmlns:a16="http://schemas.microsoft.com/office/drawing/2014/main" id="{9E83318F-B0D1-4EEA-849D-ACB7C68964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3E8FD55D-5528-4416-B1C2-7E55FEAFC1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823D0340-6B44-449E-A19D-ECEE35F0A6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23">
              <a:extLst>
                <a:ext uri="{FF2B5EF4-FFF2-40B4-BE49-F238E27FC236}">
                  <a16:creationId xmlns:a16="http://schemas.microsoft.com/office/drawing/2014/main" id="{AA5135C8-2BB9-4141-A10E-CDB62584A8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25">
              <a:extLst>
                <a:ext uri="{FF2B5EF4-FFF2-40B4-BE49-F238E27FC236}">
                  <a16:creationId xmlns:a16="http://schemas.microsoft.com/office/drawing/2014/main" id="{98CC0252-23DB-4DAD-B81A-C49B387AC7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Isosceles Triangle 8">
              <a:extLst>
                <a:ext uri="{FF2B5EF4-FFF2-40B4-BE49-F238E27FC236}">
                  <a16:creationId xmlns:a16="http://schemas.microsoft.com/office/drawing/2014/main" id="{2CFA08DF-292B-4853-A1CC-DD8CB4143C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27">
              <a:extLst>
                <a:ext uri="{FF2B5EF4-FFF2-40B4-BE49-F238E27FC236}">
                  <a16:creationId xmlns:a16="http://schemas.microsoft.com/office/drawing/2014/main" id="{F0CEF103-7DE6-48D9-B6B4-8EEF0CFAED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8">
              <a:extLst>
                <a:ext uri="{FF2B5EF4-FFF2-40B4-BE49-F238E27FC236}">
                  <a16:creationId xmlns:a16="http://schemas.microsoft.com/office/drawing/2014/main" id="{F2715EF0-4B08-418C-9235-3AC306C52C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9">
              <a:extLst>
                <a:ext uri="{FF2B5EF4-FFF2-40B4-BE49-F238E27FC236}">
                  <a16:creationId xmlns:a16="http://schemas.microsoft.com/office/drawing/2014/main" id="{E0B1FC6C-A27E-4A92-B7AF-D09F364C6D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DF8AD81A-83A3-494A-8B59-8A7763B9FA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F715215C-BD21-496B-B5A3-7C1E345B30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251" y="161925"/>
            <a:ext cx="5827771" cy="3642357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7FA3D395-5A44-4FEC-A379-A1337A9AB391}"/>
              </a:ext>
            </a:extLst>
          </p:cNvPr>
          <p:cNvSpPr txBox="1">
            <a:spLocks/>
          </p:cNvSpPr>
          <p:nvPr/>
        </p:nvSpPr>
        <p:spPr>
          <a:xfrm>
            <a:off x="4634754" y="2140913"/>
            <a:ext cx="4601787" cy="72105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800" dirty="0">
                <a:solidFill>
                  <a:srgbClr val="002060"/>
                </a:solidFill>
              </a:rPr>
              <a:t>Group Discussion: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25C92619-F7BD-4813-808A-D2ED8663468D}"/>
              </a:ext>
            </a:extLst>
          </p:cNvPr>
          <p:cNvSpPr txBox="1">
            <a:spLocks/>
          </p:cNvSpPr>
          <p:nvPr/>
        </p:nvSpPr>
        <p:spPr>
          <a:xfrm>
            <a:off x="4675576" y="2946537"/>
            <a:ext cx="7599205" cy="34599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sz="2800" b="1" i="1" dirty="0">
                <a:solidFill>
                  <a:srgbClr val="002060"/>
                </a:solidFill>
              </a:rPr>
              <a:t>Where are you today?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i="1" dirty="0">
                <a:solidFill>
                  <a:srgbClr val="002060"/>
                </a:solidFill>
              </a:rPr>
              <a:t>Awareness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i="1" dirty="0">
                <a:solidFill>
                  <a:srgbClr val="002060"/>
                </a:solidFill>
              </a:rPr>
              <a:t>Comprehension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i="1" dirty="0">
                <a:solidFill>
                  <a:srgbClr val="002060"/>
                </a:solidFill>
              </a:rPr>
              <a:t>Acceptance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i="1" dirty="0">
                <a:solidFill>
                  <a:srgbClr val="002060"/>
                </a:solidFill>
              </a:rPr>
              <a:t>Commitment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i="1" dirty="0">
                <a:solidFill>
                  <a:srgbClr val="002060"/>
                </a:solidFill>
              </a:rPr>
              <a:t>Onboard</a:t>
            </a:r>
          </a:p>
          <a:p>
            <a:endParaRPr lang="en-US" sz="2800" b="1" i="1" dirty="0">
              <a:solidFill>
                <a:srgbClr val="002060"/>
              </a:solidFill>
            </a:endParaRPr>
          </a:p>
          <a:p>
            <a:endParaRPr lang="en-US" sz="2800" b="1" i="1" dirty="0">
              <a:solidFill>
                <a:srgbClr val="002060"/>
              </a:solidFill>
            </a:endParaRPr>
          </a:p>
          <a:p>
            <a:endParaRPr lang="en-US" sz="28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737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9">
            <a:extLst>
              <a:ext uri="{FF2B5EF4-FFF2-40B4-BE49-F238E27FC236}">
                <a16:creationId xmlns:a16="http://schemas.microsoft.com/office/drawing/2014/main" id="{41DC778F-EF1A-4C1B-B1AD-BA37A74E5D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11">
            <a:extLst>
              <a:ext uri="{FF2B5EF4-FFF2-40B4-BE49-F238E27FC236}">
                <a16:creationId xmlns:a16="http://schemas.microsoft.com/office/drawing/2014/main" id="{613FCDB4-670C-4568-96EE-093382A9E6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 up of a person&#10;&#10;Description automatically generated">
            <a:extLst>
              <a:ext uri="{FF2B5EF4-FFF2-40B4-BE49-F238E27FC236}">
                <a16:creationId xmlns:a16="http://schemas.microsoft.com/office/drawing/2014/main" id="{C4A7C346-65F5-49D3-88B2-1050572FB7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8365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CCBCEE8-4F33-4D9E-BFD7-1AB7662B0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65194" y="6437288"/>
            <a:ext cx="6833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D22F896-40B5-4ADD-8801-0D06FADFA095}" type="slidenum">
              <a:rPr lang="en-US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2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9246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31E71-A539-499C-8B5D-511C8BEE8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1" y="476135"/>
            <a:ext cx="8358936" cy="147857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Questions!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3B8AA1-C0CA-416C-A1AC-806D8223E8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638" y="1420813"/>
            <a:ext cx="7148737" cy="3570288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Think about the information shared today – how can you use this information for yourself? At your organizations?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How can this information help you understand and/or support your co-workers?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How can this information help you serve work families and customers more effectively?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A3A5D0-42F9-4499-9D2C-75CAA1CB7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20</a:t>
            </a:fld>
            <a:endParaRPr lang="en-US" dirty="0"/>
          </a:p>
        </p:txBody>
      </p:sp>
      <p:pic>
        <p:nvPicPr>
          <p:cNvPr id="7170" name="Picture 2" descr="Image result for lightbulb">
            <a:extLst>
              <a:ext uri="{FF2B5EF4-FFF2-40B4-BE49-F238E27FC236}">
                <a16:creationId xmlns:a16="http://schemas.microsoft.com/office/drawing/2014/main" id="{4E97ACF7-9B89-432B-97FD-B13BD61B40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56859" y="1420813"/>
            <a:ext cx="2928714" cy="4387586"/>
          </a:xfrm>
          <a:prstGeom prst="round2DiagRect">
            <a:avLst>
              <a:gd name="adj1" fmla="val 5608"/>
              <a:gd name="adj2" fmla="val 0"/>
            </a:avLst>
          </a:prstGeom>
          <a:noFill/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65550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8">
            <a:extLst>
              <a:ext uri="{FF2B5EF4-FFF2-40B4-BE49-F238E27FC236}">
                <a16:creationId xmlns:a16="http://schemas.microsoft.com/office/drawing/2014/main" id="{41DC778F-EF1A-4C1B-B1AD-BA37A74E5D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06A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10">
            <a:extLst>
              <a:ext uri="{FF2B5EF4-FFF2-40B4-BE49-F238E27FC236}">
                <a16:creationId xmlns:a16="http://schemas.microsoft.com/office/drawing/2014/main" id="{613FCDB4-670C-4568-96EE-093382A9E6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806A4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sunset in the background&#10;&#10;Description automatically generated">
            <a:extLst>
              <a:ext uri="{FF2B5EF4-FFF2-40B4-BE49-F238E27FC236}">
                <a16:creationId xmlns:a16="http://schemas.microsoft.com/office/drawing/2014/main" id="{14BEB32F-0D0E-48DD-8E88-7A9FA4495C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723" r="1" b="10743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CEF067A-D410-4F03-8653-8D200CFD4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65194" y="6437288"/>
            <a:ext cx="6833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D22F896-40B5-4ADD-8801-0D06FADFA095}" type="slidenum">
              <a:rPr lang="en-US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21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6869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A5AFB369-4673-4727-A7CD-D86AFE0AE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1" name="Freeform 14">
              <a:extLst>
                <a:ext uri="{FF2B5EF4-FFF2-40B4-BE49-F238E27FC236}">
                  <a16:creationId xmlns:a16="http://schemas.microsoft.com/office/drawing/2014/main" id="{50709826-4D6B-4A97-8DB3-5DA1666262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7263F58-6EE6-45B3-9BF2-C0BD5D30A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197CE03-EB81-4718-BEA1-C2D488961E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A3451629-72D6-4E33-A99A-40FAF7445D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E04F0FD4-BCD5-4435-A6B5-A2E69303B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DE110F09-1C81-4E73-B5E9-D857CD879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273A9C01-06BD-4E8E-8BBF-2E2A9ECF49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B206C9B2-27BE-4B6F-A4D0-485FBBEB58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2E7D673E-0C5C-4F2B-B46E-3E9286B9E8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F0F78B34-9B26-4CA9-B8F0-B9638730F9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5" name="Picture 4" descr="Abstract Compass Needle Pointing The Word Communication Stock Illustration  - Download Image Now - iStock">
            <a:extLst>
              <a:ext uri="{FF2B5EF4-FFF2-40B4-BE49-F238E27FC236}">
                <a16:creationId xmlns:a16="http://schemas.microsoft.com/office/drawing/2014/main" id="{598ACAA7-A244-4D7B-9231-BA69AECD04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27" r="23973"/>
          <a:stretch/>
        </p:blipFill>
        <p:spPr bwMode="auto"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2BAFDB-6D8F-426F-AC50-6BED6740F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1957" y="2166404"/>
            <a:ext cx="5207713" cy="2372168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4000" b="1" dirty="0">
                <a:solidFill>
                  <a:srgbClr val="002060"/>
                </a:solidFill>
              </a:rPr>
              <a:t>General Session:  </a:t>
            </a:r>
            <a:br>
              <a:rPr lang="en-US" sz="4000" b="1" dirty="0">
                <a:solidFill>
                  <a:srgbClr val="002060"/>
                </a:solidFill>
              </a:rPr>
            </a:br>
            <a:r>
              <a:rPr lang="en-US" sz="4000" dirty="0">
                <a:solidFill>
                  <a:srgbClr val="002060"/>
                </a:solidFill>
              </a:rPr>
              <a:t>5 Star Communication</a:t>
            </a:r>
            <a:br>
              <a:rPr lang="en-US" sz="4000" dirty="0">
                <a:solidFill>
                  <a:srgbClr val="002060"/>
                </a:solidFill>
              </a:rPr>
            </a:br>
            <a:r>
              <a:rPr lang="en-US" sz="4000" i="1" dirty="0">
                <a:solidFill>
                  <a:srgbClr val="002060"/>
                </a:solidFill>
              </a:rPr>
              <a:t>Handling Critical Conversations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36FB3E-3536-4108-A123-AA43D0E1C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6D22F896-40B5-4ADD-8801-0D06FADFA095}" type="slidenum">
              <a:rPr lang="en-US" smtClean="0"/>
              <a:pPr>
                <a:spcAft>
                  <a:spcPts val="600"/>
                </a:spcAft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8376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0D05C-13FC-4DEE-B198-A24B3A751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chemeClr val="accent2">
                    <a:lumMod val="75000"/>
                  </a:schemeClr>
                </a:solidFill>
              </a:rPr>
              <a:t>Feel free to Reach Out to me: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D959F-45E2-4E6A-A969-469442A574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524" y="1512889"/>
            <a:ext cx="5324475" cy="3414712"/>
          </a:xfrm>
        </p:spPr>
        <p:txBody>
          <a:bodyPr>
            <a:normAutofit/>
          </a:bodyPr>
          <a:lstStyle/>
          <a:p>
            <a:r>
              <a:rPr lang="en-US" sz="2200" b="1" dirty="0"/>
              <a:t>Igniting Success</a:t>
            </a:r>
          </a:p>
          <a:p>
            <a:r>
              <a:rPr lang="en-US" sz="2200" b="1" dirty="0"/>
              <a:t>Website:  </a:t>
            </a:r>
            <a:r>
              <a:rPr lang="en-US" sz="2200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www.margueriteham.com</a:t>
            </a:r>
            <a:r>
              <a:rPr lang="en-US" sz="2200" dirty="0">
                <a:solidFill>
                  <a:srgbClr val="0070C0"/>
                </a:solidFill>
              </a:rPr>
              <a:t> </a:t>
            </a:r>
            <a:endParaRPr lang="en-US" sz="2200" b="1" dirty="0">
              <a:solidFill>
                <a:srgbClr val="0070C0"/>
              </a:solidFill>
            </a:endParaRPr>
          </a:p>
          <a:p>
            <a:r>
              <a:rPr lang="en-US" sz="2200" dirty="0"/>
              <a:t>303-646-2857 (US)</a:t>
            </a:r>
          </a:p>
          <a:p>
            <a:r>
              <a:rPr lang="en-US" sz="220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marguerite@ignitingsuccess.net</a:t>
            </a:r>
            <a:endParaRPr lang="en-US" sz="2200" dirty="0">
              <a:solidFill>
                <a:srgbClr val="0070C0"/>
              </a:solidFill>
            </a:endParaRPr>
          </a:p>
          <a:p>
            <a:r>
              <a:rPr lang="en-US" sz="2200" dirty="0"/>
              <a:t>Certified ACC Organizational Coach (ICF Certification)</a:t>
            </a:r>
          </a:p>
          <a:p>
            <a:r>
              <a:rPr lang="en-US" sz="2200" dirty="0"/>
              <a:t>Certified Everything DISC Authorized Partner &amp; Trainer</a:t>
            </a:r>
          </a:p>
          <a:p>
            <a:pPr marL="457200" lvl="1" indent="0">
              <a:buNone/>
            </a:pPr>
            <a:endParaRPr lang="en-US" sz="22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E8E7CE-3B9A-4A86-9DDE-AD7239118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4889C6-5627-4173-9509-AA97691B7AFE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5151120"/>
            <a:ext cx="2095500" cy="70866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1F93C72-8065-46E5-9F09-21931B191ADC}"/>
              </a:ext>
            </a:extLst>
          </p:cNvPr>
          <p:cNvSpPr txBox="1"/>
          <p:nvPr/>
        </p:nvSpPr>
        <p:spPr>
          <a:xfrm>
            <a:off x="9259410" y="6382327"/>
            <a:ext cx="25169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Created by Igniting Success, © </a:t>
            </a:r>
          </a:p>
        </p:txBody>
      </p:sp>
    </p:spTree>
    <p:extLst>
      <p:ext uri="{BB962C8B-B14F-4D97-AF65-F5344CB8AC3E}">
        <p14:creationId xmlns:p14="http://schemas.microsoft.com/office/powerpoint/2010/main" val="3751773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B6ECDAD-2689-4360-A104-7FB994975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97194"/>
            <a:ext cx="11124141" cy="1320800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Phases of COVID: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9C2803-37A5-4AA8-94E3-B55B37A2AF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287" y="1434191"/>
            <a:ext cx="3543937" cy="3880773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en-US" sz="2800" dirty="0"/>
              <a:t>Shock!</a:t>
            </a:r>
          </a:p>
          <a:p>
            <a:pPr>
              <a:buFont typeface="+mj-lt"/>
              <a:buAutoNum type="arabicPeriod"/>
            </a:pPr>
            <a:r>
              <a:rPr lang="en-US" sz="2800" dirty="0"/>
              <a:t>Uncertainty</a:t>
            </a:r>
          </a:p>
          <a:p>
            <a:pPr>
              <a:buFont typeface="+mj-lt"/>
              <a:buAutoNum type="arabicPeriod"/>
            </a:pPr>
            <a:r>
              <a:rPr lang="en-US" sz="2800" dirty="0"/>
              <a:t>Turning Point</a:t>
            </a:r>
          </a:p>
          <a:p>
            <a:pPr>
              <a:buFont typeface="+mj-lt"/>
              <a:buAutoNum type="arabicPeriod"/>
            </a:pPr>
            <a:r>
              <a:rPr lang="en-US" sz="2800" dirty="0"/>
              <a:t>Moving Forward</a:t>
            </a:r>
          </a:p>
          <a:p>
            <a:pPr>
              <a:buFont typeface="+mj-lt"/>
              <a:buAutoNum type="arabicPeriod"/>
            </a:pPr>
            <a:r>
              <a:rPr 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Repeat!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 descr="A picture containing outdoor object, fireworks, light&#10;&#10;Description automatically generated">
            <a:extLst>
              <a:ext uri="{FF2B5EF4-FFF2-40B4-BE49-F238E27FC236}">
                <a16:creationId xmlns:a16="http://schemas.microsoft.com/office/drawing/2014/main" id="{26718A06-BFF9-4B4E-B077-2B0E64D479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7164" y="4056987"/>
            <a:ext cx="2824311" cy="188287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D897BBC-CCCC-49DC-ABAD-B4B738FC9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</a:t>
            </a:fld>
            <a:endParaRPr lang="en-US" dirty="0"/>
          </a:p>
        </p:txBody>
      </p:sp>
      <p:pic>
        <p:nvPicPr>
          <p:cNvPr id="1026" name="Picture 2" descr="Turning Point Images, Stock Photos &amp; Vectors | Shutterstock">
            <a:extLst>
              <a:ext uri="{FF2B5EF4-FFF2-40B4-BE49-F238E27FC236}">
                <a16:creationId xmlns:a16="http://schemas.microsoft.com/office/drawing/2014/main" id="{35A989A4-DB52-41F3-8C69-971BE7C572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04"/>
          <a:stretch/>
        </p:blipFill>
        <p:spPr bwMode="auto">
          <a:xfrm>
            <a:off x="6951427" y="2762077"/>
            <a:ext cx="2517950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Worried about the future? The science behind coping with ...">
            <a:extLst>
              <a:ext uri="{FF2B5EF4-FFF2-40B4-BE49-F238E27FC236}">
                <a16:creationId xmlns:a16="http://schemas.microsoft.com/office/drawing/2014/main" id="{6C659F0F-51E9-45D7-8AA8-751E7A6DE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660" y="1879132"/>
            <a:ext cx="2648837" cy="1765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awson Public Power District » How to help an electric shock victim">
            <a:extLst>
              <a:ext uri="{FF2B5EF4-FFF2-40B4-BE49-F238E27FC236}">
                <a16:creationId xmlns:a16="http://schemas.microsoft.com/office/drawing/2014/main" id="{60E26F81-0CC5-4A86-A1D2-1D27F2139D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896" y="1117016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26D6663-8DBF-409A-9975-A9B6DFF32D97}"/>
              </a:ext>
            </a:extLst>
          </p:cNvPr>
          <p:cNvSpPr txBox="1"/>
          <p:nvPr/>
        </p:nvSpPr>
        <p:spPr>
          <a:xfrm>
            <a:off x="1127342" y="4744281"/>
            <a:ext cx="6300592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Everyone will have their own unique journey through these stages, and we are all likely to be at different places at different times.</a:t>
            </a:r>
          </a:p>
        </p:txBody>
      </p:sp>
    </p:spTree>
    <p:extLst>
      <p:ext uri="{BB962C8B-B14F-4D97-AF65-F5344CB8AC3E}">
        <p14:creationId xmlns:p14="http://schemas.microsoft.com/office/powerpoint/2010/main" val="1184918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31BEB4-97D5-4000-BDB3-8E923B1F2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2C1BC72-156B-4045-834E-A23D989BBBE8}"/>
              </a:ext>
            </a:extLst>
          </p:cNvPr>
          <p:cNvSpPr txBox="1">
            <a:spLocks/>
          </p:cNvSpPr>
          <p:nvPr/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Brief Overview of the Phases: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14A4F60-9298-458E-893C-79285211701E}"/>
              </a:ext>
            </a:extLst>
          </p:cNvPr>
          <p:cNvSpPr txBox="1">
            <a:spLocks/>
          </p:cNvSpPr>
          <p:nvPr/>
        </p:nvSpPr>
        <p:spPr>
          <a:xfrm>
            <a:off x="366996" y="1469587"/>
            <a:ext cx="4471703" cy="4074085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+mj-lt"/>
              <a:buAutoNum type="arabicPeriod"/>
            </a:pP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Shock!  </a:t>
            </a:r>
            <a:r>
              <a:rPr lang="en-US" sz="2200" i="1" dirty="0">
                <a:latin typeface="Calibri" panose="020F0502020204030204" pitchFamily="34" charset="0"/>
                <a:cs typeface="Calibri" panose="020F0502020204030204" pitchFamily="34" charset="0"/>
              </a:rPr>
              <a:t>What the heck just happened?  This can’t be true! Denial</a:t>
            </a:r>
          </a:p>
          <a:p>
            <a:pPr>
              <a:buFont typeface="+mj-lt"/>
              <a:buAutoNum type="arabicPeriod"/>
            </a:pP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Uncertainty: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 Feeling insecure, unsure, fearing the unknown, confusion </a:t>
            </a:r>
          </a:p>
          <a:p>
            <a:pPr>
              <a:buFont typeface="+mj-lt"/>
              <a:buAutoNum type="arabicPeriod"/>
            </a:pP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Turning Point: 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Point in time when something happens that causes a mental shift</a:t>
            </a:r>
          </a:p>
          <a:p>
            <a:pPr>
              <a:buFont typeface="+mj-lt"/>
              <a:buAutoNum type="arabicPeriod"/>
            </a:pP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Moving Forward: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Stepping forward into new normal</a:t>
            </a:r>
          </a:p>
          <a:p>
            <a:pPr>
              <a:buFont typeface="+mj-lt"/>
              <a:buAutoNum type="arabicPeriod"/>
            </a:pPr>
            <a:r>
              <a:rPr lang="en-US" sz="2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Repeat!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6A295956-D493-4BB9-8B05-C78A54DBD007}"/>
              </a:ext>
            </a:extLst>
          </p:cNvPr>
          <p:cNvSpPr txBox="1">
            <a:spLocks/>
          </p:cNvSpPr>
          <p:nvPr/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F0613E-C379-4801-97FC-ABBF69685E84}"/>
              </a:ext>
            </a:extLst>
          </p:cNvPr>
          <p:cNvSpPr txBox="1"/>
          <p:nvPr/>
        </p:nvSpPr>
        <p:spPr>
          <a:xfrm>
            <a:off x="1666875" y="5700284"/>
            <a:ext cx="6274490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Discussion:  </a:t>
            </a:r>
            <a:r>
              <a:rPr lang="en-US" sz="2400" i="1" dirty="0"/>
              <a:t>Where are you right now?</a:t>
            </a:r>
            <a:endParaRPr lang="en-US" sz="3600" i="1" dirty="0"/>
          </a:p>
        </p:txBody>
      </p:sp>
      <p:pic>
        <p:nvPicPr>
          <p:cNvPr id="14" name="Picture 13" descr="A picture containing outdoor object, fireworks, light&#10;&#10;Description automatically generated">
            <a:extLst>
              <a:ext uri="{FF2B5EF4-FFF2-40B4-BE49-F238E27FC236}">
                <a16:creationId xmlns:a16="http://schemas.microsoft.com/office/drawing/2014/main" id="{4D47F19D-F9BE-4F5B-B6A5-A3ACFCEE7D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8311" y="4973540"/>
            <a:ext cx="2408831" cy="1605887"/>
          </a:xfrm>
          <a:prstGeom prst="rect">
            <a:avLst/>
          </a:prstGeom>
        </p:spPr>
      </p:pic>
      <p:pic>
        <p:nvPicPr>
          <p:cNvPr id="11" name="Picture 2" descr="Turning Point Images, Stock Photos &amp; Vectors | Shutterstock">
            <a:extLst>
              <a:ext uri="{FF2B5EF4-FFF2-40B4-BE49-F238E27FC236}">
                <a16:creationId xmlns:a16="http://schemas.microsoft.com/office/drawing/2014/main" id="{EA739CEB-66AD-420C-A105-FA97CDC75D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04"/>
          <a:stretch/>
        </p:blipFill>
        <p:spPr bwMode="auto">
          <a:xfrm>
            <a:off x="7457185" y="3719012"/>
            <a:ext cx="2266955" cy="162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Worried about the future? The science behind coping with ...">
            <a:extLst>
              <a:ext uri="{FF2B5EF4-FFF2-40B4-BE49-F238E27FC236}">
                <a16:creationId xmlns:a16="http://schemas.microsoft.com/office/drawing/2014/main" id="{E67E2ECF-774C-479D-8021-815DB04EA2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258" y="2334565"/>
            <a:ext cx="2344090" cy="1562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Dawson Public Power District » How to help an electric shock victim">
            <a:extLst>
              <a:ext uri="{FF2B5EF4-FFF2-40B4-BE49-F238E27FC236}">
                <a16:creationId xmlns:a16="http://schemas.microsoft.com/office/drawing/2014/main" id="{36331652-1F37-494F-A889-86CB1FD4D4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25" y="1444229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7521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E4951899-B99C-47AB-9C7C-16264D7A1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B94D217E-92A1-48B2-B6BF-8B6A35AF9D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69582FD9-95AB-4339-8A07-BAD420BE1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 23">
              <a:extLst>
                <a:ext uri="{FF2B5EF4-FFF2-40B4-BE49-F238E27FC236}">
                  <a16:creationId xmlns:a16="http://schemas.microsoft.com/office/drawing/2014/main" id="{6778DC79-DE09-4F89-81B1-275C542D7F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25">
              <a:extLst>
                <a:ext uri="{FF2B5EF4-FFF2-40B4-BE49-F238E27FC236}">
                  <a16:creationId xmlns:a16="http://schemas.microsoft.com/office/drawing/2014/main" id="{EAEC370A-1F34-4D8E-B065-81F6F568AA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Isosceles Triangle 38">
              <a:extLst>
                <a:ext uri="{FF2B5EF4-FFF2-40B4-BE49-F238E27FC236}">
                  <a16:creationId xmlns:a16="http://schemas.microsoft.com/office/drawing/2014/main" id="{A816EDF3-D9EE-488C-AFDC-0223815139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Rectangle 27">
              <a:extLst>
                <a:ext uri="{FF2B5EF4-FFF2-40B4-BE49-F238E27FC236}">
                  <a16:creationId xmlns:a16="http://schemas.microsoft.com/office/drawing/2014/main" id="{E8330BD4-97D9-4D24-815A-0E557B04F9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28">
              <a:extLst>
                <a:ext uri="{FF2B5EF4-FFF2-40B4-BE49-F238E27FC236}">
                  <a16:creationId xmlns:a16="http://schemas.microsoft.com/office/drawing/2014/main" id="{EA8EDE67-BAC0-478C-99D9-BBC5AD5320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2" name="Rectangle 29">
              <a:extLst>
                <a:ext uri="{FF2B5EF4-FFF2-40B4-BE49-F238E27FC236}">
                  <a16:creationId xmlns:a16="http://schemas.microsoft.com/office/drawing/2014/main" id="{33DFB3F3-2523-4F1F-BC2B-B97C172F2C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Isosceles Triangle 42">
              <a:extLst>
                <a:ext uri="{FF2B5EF4-FFF2-40B4-BE49-F238E27FC236}">
                  <a16:creationId xmlns:a16="http://schemas.microsoft.com/office/drawing/2014/main" id="{5E5660E4-7443-4FCC-AD43-9D1AE972B5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Isosceles Triangle 43">
              <a:extLst>
                <a:ext uri="{FF2B5EF4-FFF2-40B4-BE49-F238E27FC236}">
                  <a16:creationId xmlns:a16="http://schemas.microsoft.com/office/drawing/2014/main" id="{4EDF9C36-B365-4426-85B9-82E0DE187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22" name="Picture 21" descr="A picture containing outdoor object, fireworks, light&#10;&#10;Description automatically generated">
            <a:extLst>
              <a:ext uri="{FF2B5EF4-FFF2-40B4-BE49-F238E27FC236}">
                <a16:creationId xmlns:a16="http://schemas.microsoft.com/office/drawing/2014/main" id="{0941DB65-3F71-4CFA-9C35-E5DE0443A1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437" r="9454" b="-2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8AEF9CFD-8D33-4167-9525-B7A1E88E9DC0}"/>
              </a:ext>
            </a:extLst>
          </p:cNvPr>
          <p:cNvSpPr txBox="1">
            <a:spLocks/>
          </p:cNvSpPr>
          <p:nvPr/>
        </p:nvSpPr>
        <p:spPr>
          <a:xfrm>
            <a:off x="268357" y="609600"/>
            <a:ext cx="4412973" cy="15509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solidFill>
                  <a:srgbClr val="0070C0"/>
                </a:solidFill>
              </a:rPr>
              <a:t>5 Phases of the Change Journey: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E4FF3ED-D116-4729-A455-06F127C26047}"/>
              </a:ext>
            </a:extLst>
          </p:cNvPr>
          <p:cNvSpPr txBox="1">
            <a:spLocks/>
          </p:cNvSpPr>
          <p:nvPr/>
        </p:nvSpPr>
        <p:spPr>
          <a:xfrm>
            <a:off x="681163" y="2529199"/>
            <a:ext cx="3851122" cy="29680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Awareness</a:t>
            </a:r>
          </a:p>
          <a:p>
            <a:r>
              <a:rPr lang="en-US" sz="2800" dirty="0"/>
              <a:t>Comprehension</a:t>
            </a:r>
          </a:p>
          <a:p>
            <a:r>
              <a:rPr lang="en-US" sz="2800" dirty="0"/>
              <a:t>Acceptance</a:t>
            </a:r>
          </a:p>
          <a:p>
            <a:r>
              <a:rPr lang="en-US" sz="2800" dirty="0"/>
              <a:t>Commitment</a:t>
            </a:r>
          </a:p>
          <a:p>
            <a:r>
              <a:rPr lang="en-US" sz="2800" dirty="0"/>
              <a:t>On Board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2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4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A882E43-940E-489B-911D-E15F7EEE2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6D22F896-40B5-4ADD-8801-0D06FADFA095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6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8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0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2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60848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B29FF18-4148-4867-AC7B-F22582E91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51512"/>
            <a:ext cx="8596668" cy="1758287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Awareness:</a:t>
            </a:r>
            <a:r>
              <a:rPr lang="en-US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Aware change is coming. Change is first announced. </a:t>
            </a:r>
            <a:br>
              <a:rPr lang="en-US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b="1" i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Choice:</a:t>
            </a:r>
            <a:r>
              <a:rPr lang="en-US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b="1" i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Anxiety or Excitement</a:t>
            </a:r>
            <a:br>
              <a:rPr lang="en-US" b="1" i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b="1" i="1" dirty="0">
              <a:solidFill>
                <a:srgbClr val="00B05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16AA678-AE01-4887-996B-41594B069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</a:t>
            </a:fld>
            <a:endParaRPr lang="en-US" dirty="0"/>
          </a:p>
        </p:txBody>
      </p:sp>
      <p:pic>
        <p:nvPicPr>
          <p:cNvPr id="6" name="Picture 5" descr="A picture containing text, nature&#10;&#10;Description automatically generated">
            <a:extLst>
              <a:ext uri="{FF2B5EF4-FFF2-40B4-BE49-F238E27FC236}">
                <a16:creationId xmlns:a16="http://schemas.microsoft.com/office/drawing/2014/main" id="{5EA0B772-A272-4D4C-A2F3-996B1C7376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8002" y="2411080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1204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064CF-3D4F-464F-8652-6EACC7B9E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2060"/>
                </a:solidFill>
              </a:rPr>
              <a:t>2</a:t>
            </a:r>
            <a:r>
              <a:rPr lang="en-US" b="1" dirty="0">
                <a:solidFill>
                  <a:srgbClr val="002060"/>
                </a:solidFill>
              </a:rPr>
              <a:t>. Comprehension:  </a:t>
            </a:r>
            <a:r>
              <a:rPr lang="en-US" dirty="0">
                <a:solidFill>
                  <a:srgbClr val="0070C0"/>
                </a:solidFill>
              </a:rPr>
              <a:t>Hits us personally, Understanding of what is really happening.  </a:t>
            </a:r>
            <a:r>
              <a:rPr lang="en-US" b="1" i="1" dirty="0">
                <a:solidFill>
                  <a:srgbClr val="00B050"/>
                </a:solidFill>
              </a:rPr>
              <a:t>Choice:  Skepticism or Learning</a:t>
            </a:r>
            <a:endParaRPr lang="en-US" b="1" i="1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3F6FEB-A010-4A3C-8D43-8D028A02D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</a:t>
            </a:fld>
            <a:endParaRPr lang="en-US" dirty="0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C45753A0-2BC8-4334-AEC5-3591D4F4B8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0798" y="2252870"/>
            <a:ext cx="6847569" cy="399553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85DBE7C-F61F-49CE-80C5-1675FCFB1B75}"/>
              </a:ext>
            </a:extLst>
          </p:cNvPr>
          <p:cNvSpPr txBox="1"/>
          <p:nvPr/>
        </p:nvSpPr>
        <p:spPr>
          <a:xfrm>
            <a:off x="4533899" y="5646945"/>
            <a:ext cx="5743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rgbClr val="0070C0"/>
                </a:solidFill>
              </a:rPr>
              <a:t>Communication is Key!</a:t>
            </a:r>
            <a:endParaRPr lang="en-US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120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5BA4A-79E9-4369-983C-89016338E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3. Acceptance:  </a:t>
            </a:r>
            <a:r>
              <a:rPr lang="en-US" dirty="0">
                <a:solidFill>
                  <a:srgbClr val="0070C0"/>
                </a:solidFill>
              </a:rPr>
              <a:t>Just before acceptance, we hit the “valley of despair”, realize this is the way it is going to be.  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b="1" i="1" dirty="0">
                <a:solidFill>
                  <a:srgbClr val="00B050"/>
                </a:solidFill>
              </a:rPr>
              <a:t>Choice:  Performance &amp; Productivity can turn around if we have strong Self-Awareness</a:t>
            </a:r>
            <a:endParaRPr lang="en-US" b="1" i="1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748B53-5E74-4EFD-9BF3-338AB22A3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</a:t>
            </a:fld>
            <a:endParaRPr lang="en-US" dirty="0"/>
          </a:p>
        </p:txBody>
      </p:sp>
      <p:pic>
        <p:nvPicPr>
          <p:cNvPr id="6" name="Picture 5" descr="A picture containing shape&#10;&#10;Description automatically generated">
            <a:extLst>
              <a:ext uri="{FF2B5EF4-FFF2-40B4-BE49-F238E27FC236}">
                <a16:creationId xmlns:a16="http://schemas.microsoft.com/office/drawing/2014/main" id="{4C68C7CF-3CB6-497B-B3FB-6A0AA51084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6008" y="3177650"/>
            <a:ext cx="4847165" cy="3228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0265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613D9-A169-4106-ADFC-CEEEAF3BC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559" y="451513"/>
            <a:ext cx="8866716" cy="2295525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4. Commitment:  </a:t>
            </a:r>
            <a:r>
              <a:rPr lang="en-US" dirty="0">
                <a:solidFill>
                  <a:srgbClr val="0070C0"/>
                </a:solidFill>
              </a:rPr>
              <a:t>Proficiency increases, feel more comfortable doing things in the new way.  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b="1" i="1" dirty="0">
                <a:solidFill>
                  <a:srgbClr val="00B050"/>
                </a:solidFill>
              </a:rPr>
              <a:t>Choice:  Innovation &amp; Accomplishment.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30E935-3B60-498F-8ABD-B18A9E2EA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9</a:t>
            </a:fld>
            <a:endParaRPr lang="en-US" dirty="0"/>
          </a:p>
        </p:txBody>
      </p:sp>
      <p:pic>
        <p:nvPicPr>
          <p:cNvPr id="6" name="Picture 5" descr="A picture containing text, watch&#10;&#10;Description automatically generated">
            <a:extLst>
              <a:ext uri="{FF2B5EF4-FFF2-40B4-BE49-F238E27FC236}">
                <a16:creationId xmlns:a16="http://schemas.microsoft.com/office/drawing/2014/main" id="{76E18D62-8A4B-49BC-85AB-EA6785ECA4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8817" y="3048949"/>
            <a:ext cx="4883691" cy="335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54924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6056</TotalTime>
  <Words>669</Words>
  <Application>Microsoft Office PowerPoint</Application>
  <PresentationFormat>Widescreen</PresentationFormat>
  <Paragraphs>164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Cavolini</vt:lpstr>
      <vt:lpstr>Trebuchet MS</vt:lpstr>
      <vt:lpstr>Wingdings</vt:lpstr>
      <vt:lpstr>Wingdings 3</vt:lpstr>
      <vt:lpstr>Facet</vt:lpstr>
      <vt:lpstr>Coping with COVID</vt:lpstr>
      <vt:lpstr>PowerPoint Presentation</vt:lpstr>
      <vt:lpstr>Phases of COVID: </vt:lpstr>
      <vt:lpstr>PowerPoint Presentation</vt:lpstr>
      <vt:lpstr>PowerPoint Presentation</vt:lpstr>
      <vt:lpstr>1. Awareness:  Aware change is coming. Change is first announced.  Choice:  Anxiety or Excitement </vt:lpstr>
      <vt:lpstr>2. Comprehension:  Hits us personally, Understanding of what is really happening.  Choice:  Skepticism or Learning</vt:lpstr>
      <vt:lpstr>3. Acceptance:  Just before acceptance, we hit the “valley of despair”, realize this is the way it is going to be.   Choice:  Performance &amp; Productivity can turn around if we have strong Self-Awareness</vt:lpstr>
      <vt:lpstr>4. Commitment:  Proficiency increases, feel more comfortable doing things in the new way.   Choice:  Innovation &amp; Accomplishment.</vt:lpstr>
      <vt:lpstr>5. On Board:  Conscious decision to commit to the change. Demonstrates excitement &amp; positivity about change, becomes an advocate/ambassador for change initiative.   Choice:  Commitment to change and moving forward.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Change Journey - Overview (Adapted from William Bridges Transition Model) </vt:lpstr>
      <vt:lpstr>PowerPoint Presentation</vt:lpstr>
      <vt:lpstr>Questions!</vt:lpstr>
      <vt:lpstr>PowerPoint Presentation</vt:lpstr>
      <vt:lpstr>General Session:   5 Star Communication Handling Critical Conversations</vt:lpstr>
      <vt:lpstr>Feel free to Reach Out to me: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Managing Change in Funeral Service</dc:title>
  <dc:creator>marguerite ham</dc:creator>
  <cp:lastModifiedBy>David G</cp:lastModifiedBy>
  <cp:revision>23</cp:revision>
  <cp:lastPrinted>2020-05-19T21:09:50Z</cp:lastPrinted>
  <dcterms:created xsi:type="dcterms:W3CDTF">2020-05-18T22:45:30Z</dcterms:created>
  <dcterms:modified xsi:type="dcterms:W3CDTF">2022-02-16T16:32:09Z</dcterms:modified>
</cp:coreProperties>
</file>